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Send the deck ahead of the meeting so the time is spent on discussion and decisions, not on reading slides aloud. Delete each grey instruction line once its slide is filled in. The speaker notes hold fuller guidance.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Lead with the answer. A board member who reads only this slide should know how the period went, what is at risk and what you need from them. Put the asks here as well as on the decisions slide near the end.</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Pick six to eight measures the board agreed matter, and show them every time in the same order. Status is your judgment: Green on track, Amber at risk, Red off track. Say why in a few words. Keep definitions in the appendix.</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Show actual, plan, variance and the same period last year. Explain the largest variances in words: what happened, whether it will repeat, and what you are doing about it. Reconcile to the accounts the board receives.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Take the three to five priorities the board agreed. For each, say where it stands, what happened since the last meeting and what comes next. Mark anything that has slipped and give the new date.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Give the board a feel for the market beyond the numbers: who bought, who left and why, and what is changing around you. Name customers only where you are free to.</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Boards care about the people who deliver the plan. Report hires, departures and open roles that matter. Be candid about gaps in the team and what you are doing to fill them.</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List the few risks that could change the plan, not every risk. Rate likelihood and impact, say what you are doing and who owns it. Remove risks that have passed and say so.</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Show cash at the end of the period, what you expect to spend and receive in the next period, and how long the cash lasts on stated assumptions. State the assumptions. If the outlook has changed since the last meeting, say what changed.</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State each decision as a question the board can answer yes or no to, give your recommendation and the reason, and say by when you need it. A decision without a date is a discussion.</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Keep detail here so the main slides stay short: the full financial statements, definitions of every measure on the scorecard, and any documents the board should read before voting.</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377" y="2130425"/>
            <a:ext cx="1036294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754" y="3886200"/>
            <a:ext cx="8534186"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a:xfrm>
            <a:off x="5553854" y="0"/>
            <a:ext cx="5147475" cy="0"/>
          </a:xfrm>
        </p:spPr>
        <p:txBody>
          <a:bodyPr/>
          <a:lstStyle/>
          <a:p>
            <a:endParaRPr lang="en-US"/>
          </a:p>
        </p:txBody>
      </p:sp>
      <p:sp>
        <p:nvSpPr>
          <p:cNvPr id="6" name="Slide Number Placeholder 5"/>
          <p:cNvSpPr>
            <a:spLocks noGrp="1"/>
          </p:cNvSpPr>
          <p:nvPr>
            <p:ph type="sldNum" sz="quarter" idx="12"/>
          </p:nvPr>
        </p:nvSpPr>
        <p:spPr>
          <a:xfrm>
            <a:off x="11649550"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2758" y="0"/>
            <a:ext cx="14629667" cy="0"/>
          </a:xfrm>
        </p:spPr>
        <p:txBody>
          <a:bodyPr/>
          <a:lstStyle/>
          <a:p>
            <a:r>
              <a:rPr lang="en-US" smtClean="0"/>
              <a:t>Click to edit Master title style</a:t>
            </a:r>
            <a:endParaRPr lang="en-US"/>
          </a:p>
        </p:txBody>
      </p:sp>
      <p:sp>
        <p:nvSpPr>
          <p:cNvPr id="3" name="Content Placeholder 2"/>
          <p:cNvSpPr>
            <a:spLocks noGrp="1"/>
          </p:cNvSpPr>
          <p:nvPr>
            <p:ph idx="1"/>
          </p:nvPr>
        </p:nvSpPr>
        <p:spPr>
          <a:xfrm>
            <a:off x="812758" y="0"/>
            <a:ext cx="14629667" cy="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a:xfrm>
            <a:off x="5553854" y="0"/>
            <a:ext cx="5147475" cy="0"/>
          </a:xfrm>
        </p:spPr>
        <p:txBody>
          <a:bodyPr/>
          <a:lstStyle/>
          <a:p>
            <a:endParaRPr lang="en-US"/>
          </a:p>
        </p:txBody>
      </p:sp>
      <p:sp>
        <p:nvSpPr>
          <p:cNvPr id="6" name="Slide Number Placeholder 5"/>
          <p:cNvSpPr>
            <a:spLocks noGrp="1"/>
          </p:cNvSpPr>
          <p:nvPr>
            <p:ph type="sldNum" sz="quarter" idx="12"/>
          </p:nvPr>
        </p:nvSpPr>
        <p:spPr>
          <a:xfrm>
            <a:off x="11649550"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59" y="4406900"/>
            <a:ext cx="1036294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59" y="2906713"/>
            <a:ext cx="1036294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a:xfrm>
            <a:off x="5553854" y="0"/>
            <a:ext cx="5147475" cy="0"/>
          </a:xfrm>
        </p:spPr>
        <p:txBody>
          <a:bodyPr/>
          <a:lstStyle/>
          <a:p>
            <a:endParaRPr lang="en-US"/>
          </a:p>
        </p:txBody>
      </p:sp>
      <p:sp>
        <p:nvSpPr>
          <p:cNvPr id="6" name="Slide Number Placeholder 5"/>
          <p:cNvSpPr>
            <a:spLocks noGrp="1"/>
          </p:cNvSpPr>
          <p:nvPr>
            <p:ph type="sldNum" sz="quarter" idx="12"/>
          </p:nvPr>
        </p:nvSpPr>
        <p:spPr>
          <a:xfrm>
            <a:off x="11649550"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12758" y="0"/>
            <a:ext cx="14629667" cy="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09584" y="1600200"/>
            <a:ext cx="538466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445" y="1600200"/>
            <a:ext cx="538466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a:xfrm>
            <a:off x="5553854" y="0"/>
            <a:ext cx="5147475" cy="0"/>
          </a:xfrm>
        </p:spPr>
        <p:txBody>
          <a:bodyPr/>
          <a:lstStyle/>
          <a:p>
            <a:endParaRPr lang="en-US"/>
          </a:p>
        </p:txBody>
      </p:sp>
      <p:sp>
        <p:nvSpPr>
          <p:cNvPr id="7" name="Slide Number Placeholder 6"/>
          <p:cNvSpPr>
            <a:spLocks noGrp="1"/>
          </p:cNvSpPr>
          <p:nvPr>
            <p:ph type="sldNum" sz="quarter" idx="12"/>
          </p:nvPr>
        </p:nvSpPr>
        <p:spPr>
          <a:xfrm>
            <a:off x="11649550"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12758" y="0"/>
            <a:ext cx="14629667" cy="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584" y="1535113"/>
            <a:ext cx="538678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584" y="2174875"/>
            <a:ext cx="538678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211" y="1535113"/>
            <a:ext cx="538889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211" y="2174875"/>
            <a:ext cx="538889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a:xfrm>
            <a:off x="5553854" y="0"/>
            <a:ext cx="5147475" cy="0"/>
          </a:xfrm>
        </p:spPr>
        <p:txBody>
          <a:bodyPr/>
          <a:lstStyle/>
          <a:p>
            <a:endParaRPr lang="en-US"/>
          </a:p>
        </p:txBody>
      </p:sp>
      <p:sp>
        <p:nvSpPr>
          <p:cNvPr id="9" name="Slide Number Placeholder 8"/>
          <p:cNvSpPr>
            <a:spLocks noGrp="1"/>
          </p:cNvSpPr>
          <p:nvPr>
            <p:ph type="sldNum" sz="quarter" idx="12"/>
          </p:nvPr>
        </p:nvSpPr>
        <p:spPr>
          <a:xfrm>
            <a:off x="11649550"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12758" y="0"/>
            <a:ext cx="14629667" cy="0"/>
          </a:xfrm>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a:xfrm>
            <a:off x="5553854" y="0"/>
            <a:ext cx="5147475" cy="0"/>
          </a:xfrm>
        </p:spPr>
        <p:txBody>
          <a:bodyPr/>
          <a:lstStyle/>
          <a:p>
            <a:endParaRPr lang="en-US"/>
          </a:p>
        </p:txBody>
      </p:sp>
      <p:sp>
        <p:nvSpPr>
          <p:cNvPr id="5" name="Slide Number Placeholder 4"/>
          <p:cNvSpPr>
            <a:spLocks noGrp="1"/>
          </p:cNvSpPr>
          <p:nvPr>
            <p:ph type="sldNum" sz="quarter" idx="12"/>
          </p:nvPr>
        </p:nvSpPr>
        <p:spPr>
          <a:xfrm>
            <a:off x="11649550"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a:xfrm>
            <a:off x="5553854" y="0"/>
            <a:ext cx="5147475" cy="0"/>
          </a:xfrm>
        </p:spPr>
        <p:txBody>
          <a:bodyPr/>
          <a:lstStyle/>
          <a:p>
            <a:endParaRPr lang="en-US"/>
          </a:p>
        </p:txBody>
      </p:sp>
      <p:sp>
        <p:nvSpPr>
          <p:cNvPr id="4" name="Slide Number Placeholder 3"/>
          <p:cNvSpPr>
            <a:spLocks noGrp="1"/>
          </p:cNvSpPr>
          <p:nvPr>
            <p:ph type="sldNum" sz="quarter" idx="12"/>
          </p:nvPr>
        </p:nvSpPr>
        <p:spPr>
          <a:xfrm>
            <a:off x="11649550"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84" y="273050"/>
            <a:ext cx="401098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614" y="273050"/>
            <a:ext cx="6815496"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584" y="1435100"/>
            <a:ext cx="401098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a:xfrm>
            <a:off x="5553854" y="0"/>
            <a:ext cx="5147475" cy="0"/>
          </a:xfrm>
        </p:spPr>
        <p:txBody>
          <a:bodyPr/>
          <a:lstStyle/>
          <a:p>
            <a:endParaRPr lang="en-US"/>
          </a:p>
        </p:txBody>
      </p:sp>
      <p:sp>
        <p:nvSpPr>
          <p:cNvPr id="7" name="Slide Number Placeholder 6"/>
          <p:cNvSpPr>
            <a:spLocks noGrp="1"/>
          </p:cNvSpPr>
          <p:nvPr>
            <p:ph type="sldNum" sz="quarter" idx="12"/>
          </p:nvPr>
        </p:nvSpPr>
        <p:spPr>
          <a:xfrm>
            <a:off x="11649550"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657" y="4800600"/>
            <a:ext cx="7315017"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657" y="612775"/>
            <a:ext cx="7315017"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657" y="5367338"/>
            <a:ext cx="7315017"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a:xfrm>
            <a:off x="5553854" y="0"/>
            <a:ext cx="5147475" cy="0"/>
          </a:xfrm>
        </p:spPr>
        <p:txBody>
          <a:bodyPr/>
          <a:lstStyle/>
          <a:p>
            <a:endParaRPr lang="en-US"/>
          </a:p>
        </p:txBody>
      </p:sp>
      <p:sp>
        <p:nvSpPr>
          <p:cNvPr id="7" name="Slide Number Placeholder 6"/>
          <p:cNvSpPr>
            <a:spLocks noGrp="1"/>
          </p:cNvSpPr>
          <p:nvPr>
            <p:ph type="sldNum" sz="quarter" idx="12"/>
          </p:nvPr>
        </p:nvSpPr>
        <p:spPr>
          <a:xfrm>
            <a:off x="11649550"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12758" y="0"/>
            <a:ext cx="14629667" cy="0"/>
          </a:xfr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812758" y="0"/>
            <a:ext cx="14629667" cy="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a:xfrm>
            <a:off x="5553854" y="0"/>
            <a:ext cx="5147475" cy="0"/>
          </a:xfrm>
        </p:spPr>
        <p:txBody>
          <a:bodyPr/>
          <a:lstStyle/>
          <a:p>
            <a:endParaRPr lang="en-US"/>
          </a:p>
        </p:txBody>
      </p:sp>
      <p:sp>
        <p:nvSpPr>
          <p:cNvPr id="6" name="Slide Number Placeholder 5"/>
          <p:cNvSpPr>
            <a:spLocks noGrp="1"/>
          </p:cNvSpPr>
          <p:nvPr>
            <p:ph type="sldNum" sz="quarter" idx="12"/>
          </p:nvPr>
        </p:nvSpPr>
        <p:spPr>
          <a:xfrm>
            <a:off x="11649550"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979" y="274638"/>
            <a:ext cx="2743131"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584" y="274638"/>
            <a:ext cx="8026199"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a:xfrm>
            <a:off x="5553854" y="0"/>
            <a:ext cx="5147475" cy="0"/>
          </a:xfrm>
        </p:spPr>
        <p:txBody>
          <a:bodyPr/>
          <a:lstStyle/>
          <a:p>
            <a:endParaRPr lang="en-US"/>
          </a:p>
        </p:txBody>
      </p:sp>
      <p:sp>
        <p:nvSpPr>
          <p:cNvPr id="6" name="Slide Number Placeholder 5"/>
          <p:cNvSpPr>
            <a:spLocks noGrp="1"/>
          </p:cNvSpPr>
          <p:nvPr>
            <p:ph type="sldNum" sz="quarter" idx="12"/>
          </p:nvPr>
        </p:nvSpPr>
        <p:spPr>
          <a:xfrm>
            <a:off x="11649550"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84" y="274638"/>
            <a:ext cx="10972525"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584" y="1600200"/>
            <a:ext cx="10972525"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584" y="6356350"/>
            <a:ext cx="2844728"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4165495" y="6356350"/>
            <a:ext cx="3860703"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381" y="6356350"/>
            <a:ext cx="284472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800" kern="1200" b="1">
          <a:solidFill>
            <a:srgbClr val="0A0D0F"/>
          </a:solidFill>
        </a:defRPr>
      </a:lvl1pPr>
    </p:titleStyle>
    <p:bodyStyle>
      <a:lvl1pPr marL="342900" indent="-342900" algn="l" defTabSz="457200" rtl="0" eaLnBrk="1" latinLnBrk="0" hangingPunct="1">
        <a:spcBef>
          <a:spcPct val="20000"/>
        </a:spcBef>
        <a:buFont typeface="Arial"/>
        <a:buChar char="•"/>
        <a:defRPr sz="20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ctrTitle"/>
          </p:nvPr>
        </p:nvSpPr>
        <p:spPr>
          <a:xfrm>
            <a:off x="914400" y="2103120"/>
            <a:ext cx="10332720" cy="1371600"/>
          </a:xfrm>
        </p:spPr>
        <p:txBody>
          <a:bodyPr wrap="square" anchor="b"/>
          <a:lstStyle/>
          <a:p>
            <a:pPr algn="l"/>
            <a:r>
              <a:rPr sz="4400" b="1">
                <a:solidFill>
                  <a:srgbClr val="0A0D0F"/>
                </a:solidFill>
                <a:latin typeface="Calibri"/>
              </a:rPr>
              <a:t>Board update</a:t>
            </a:r>
          </a:p>
        </p:txBody>
      </p:sp>
      <p:sp>
        <p:nvSpPr>
          <p:cNvPr id="3" name="Subtitle 2"/>
          <p:cNvSpPr>
            <a:spLocks noGrp="1"/>
          </p:cNvSpPr>
          <p:nvPr>
            <p:ph type="subTitle" idx="1"/>
          </p:nvPr>
        </p:nvSpPr>
        <p:spPr>
          <a:xfrm>
            <a:off x="914400" y="3611880"/>
            <a:ext cx="10332720" cy="1097280"/>
          </a:xfrm>
        </p:spPr>
        <p:txBody>
          <a:bodyPr/>
          <a:lstStyle/>
          <a:p>
            <a:pPr algn="l"/>
            <a:r>
              <a:rPr sz="2000" b="0" i="1">
                <a:solidFill>
                  <a:srgbClr val="1F4E79"/>
                </a:solidFill>
                <a:latin typeface="Calibri"/>
              </a:rPr>
              <a:t>[Company]</a:t>
            </a:r>
            <a:r>
              <a:rPr sz="2000" b="0" i="0">
                <a:solidFill>
                  <a:srgbClr val="595959"/>
                </a:solidFill>
                <a:latin typeface="Calibri"/>
              </a:rPr>
              <a:t>  ·  </a:t>
            </a:r>
            <a:r>
              <a:rPr sz="2000" b="0" i="1">
                <a:solidFill>
                  <a:srgbClr val="1F4E79"/>
                </a:solidFill>
                <a:latin typeface="Calibri"/>
              </a:rPr>
              <a:t>[Period]</a:t>
            </a:r>
            <a:r>
              <a:rPr sz="2000" b="0" i="0">
                <a:solidFill>
                  <a:srgbClr val="595959"/>
                </a:solidFill>
                <a:latin typeface="Calibri"/>
              </a:rPr>
              <a:t>  ·  </a:t>
            </a:r>
            <a:r>
              <a:rPr sz="2000" b="0" i="1">
                <a:solidFill>
                  <a:srgbClr val="1F4E79"/>
                </a:solidFill>
                <a:latin typeface="Calibri"/>
              </a:rPr>
              <a:t>[Meeting date]</a:t>
            </a:r>
          </a:p>
        </p:txBody>
      </p:sp>
      <p:sp>
        <p:nvSpPr>
          <p:cNvPr id="4" name="Accent band"/>
          <p:cNvSpPr/>
          <p:nvPr/>
        </p:nvSpPr>
        <p:spPr>
          <a:xfrm>
            <a:off x="0" y="0"/>
            <a:ext cx="320040" cy="6858000"/>
          </a:xfrm>
          <a:prstGeom prst="rect">
            <a:avLst/>
          </a:prstGeom>
          <a:solidFill>
            <a:srgbClr val="00C2C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mplate footer"/>
          <p:cNvSpPr txBox="1"/>
          <p:nvPr/>
        </p:nvSpPr>
        <p:spPr>
          <a:xfrm>
            <a:off x="548640" y="6419088"/>
            <a:ext cx="9601200" cy="274320"/>
          </a:xfrm>
          <a:prstGeom prst="rect">
            <a:avLst/>
          </a:prstGeom>
          <a:noFill/>
        </p:spPr>
        <p:txBody>
          <a:bodyPr wrap="none">
            <a:spAutoFit/>
          </a:bodyPr>
          <a:lstStyle/>
          <a:p>
            <a:r>
              <a:rPr sz="900">
                <a:solidFill>
                  <a:srgbClr val="595959"/>
                </a:solidFill>
                <a:latin typeface="Calibri"/>
              </a:rPr>
              <a:t>Free template from ForwarD²eployed · forwardeployed.work/templates/board-update-deck-template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548640" y="320040"/>
            <a:ext cx="11064240" cy="868680"/>
          </a:xfrm>
        </p:spPr>
        <p:txBody>
          <a:bodyPr anchor="ctr" wrap="square"/>
          <a:lstStyle/>
          <a:p>
            <a:pPr algn="l"/>
            <a:r>
              <a:rPr sz="2800" b="1">
                <a:solidFill>
                  <a:srgbClr val="0A0D0F"/>
                </a:solidFill>
                <a:latin typeface="Calibri"/>
              </a:rPr>
              <a:t>Summary and what we need from you</a:t>
            </a:r>
          </a:p>
        </p:txBody>
      </p:sp>
      <p:sp>
        <p:nvSpPr>
          <p:cNvPr id="3" name="Title rule"/>
          <p:cNvSpPr/>
          <p:nvPr/>
        </p:nvSpPr>
        <p:spPr>
          <a:xfrm>
            <a:off x="548640" y="1207008"/>
            <a:ext cx="11091672" cy="36576"/>
          </a:xfrm>
          <a:prstGeom prst="rect">
            <a:avLst/>
          </a:prstGeom>
          <a:solidFill>
            <a:srgbClr val="00C2C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mplate footer"/>
          <p:cNvSpPr txBox="1"/>
          <p:nvPr/>
        </p:nvSpPr>
        <p:spPr>
          <a:xfrm>
            <a:off x="548640" y="6419088"/>
            <a:ext cx="9601200" cy="274320"/>
          </a:xfrm>
          <a:prstGeom prst="rect">
            <a:avLst/>
          </a:prstGeom>
          <a:noFill/>
        </p:spPr>
        <p:txBody>
          <a:bodyPr wrap="none">
            <a:spAutoFit/>
          </a:bodyPr>
          <a:lstStyle/>
          <a:p>
            <a:r>
              <a:rPr sz="900">
                <a:solidFill>
                  <a:srgbClr val="595959"/>
                </a:solidFill>
                <a:latin typeface="Calibri"/>
              </a:rPr>
              <a:t>Free template from ForwarD²eployed · forwardeployed.work/templates/board-update-deck-template</a:t>
            </a:r>
          </a:p>
        </p:txBody>
      </p:sp>
      <p:sp>
        <p:nvSpPr>
          <p:cNvPr id="5" name="Slide number"/>
          <p:cNvSpPr txBox="1"/>
          <p:nvPr/>
        </p:nvSpPr>
        <p:spPr>
          <a:xfrm>
            <a:off x="10698480" y="6419088"/>
            <a:ext cx="941832" cy="274320"/>
          </a:xfrm>
          <a:prstGeom prst="rect">
            <a:avLst/>
          </a:prstGeom>
          <a:noFill/>
        </p:spPr>
        <p:txBody>
          <a:bodyPr wrap="none">
            <a:spAutoFit/>
          </a:bodyPr>
          <a:lstStyle/>
          <a:p>
            <a:pPr algn="r"/>
            <a:fld id="{B6F15528-21DE-4FAA-801E-634DDDAF4B2B}" type="slidenum">
              <a:rPr lang="en-US" sz="900">
                <a:solidFill>
                  <a:srgbClr val="595959"/>
                </a:solidFill>
              </a:rPr>
              <a:t>‹#›</a:t>
            </a:fld>
          </a:p>
        </p:txBody>
      </p:sp>
      <p:sp>
        <p:nvSpPr>
          <p:cNvPr id="6" name="Instruction"/>
          <p:cNvSpPr txBox="1"/>
          <p:nvPr/>
        </p:nvSpPr>
        <p:spPr>
          <a:xfrm>
            <a:off x="548640" y="1371600"/>
            <a:ext cx="11064240" cy="457200"/>
          </a:xfrm>
          <a:prstGeom prst="rect">
            <a:avLst/>
          </a:prstGeom>
          <a:noFill/>
        </p:spPr>
        <p:txBody>
          <a:bodyPr wrap="square" anchor="t" lIns="109728" rIns="109728" tIns="73152" bIns="73152">
            <a:spAutoFit/>
          </a:bodyPr>
          <a:lstStyle/>
          <a:p>
            <a:pPr>
              <a:spcAft>
                <a:spcPts val="600"/>
              </a:spcAft>
            </a:pPr>
            <a:r>
              <a:rPr sz="1300" b="0" i="1">
                <a:solidFill>
                  <a:srgbClr val="595959"/>
                </a:solidFill>
                <a:latin typeface="Calibri"/>
              </a:rPr>
              <a:t>Three points on where we are. Up to three things we need from the board.</a:t>
            </a:r>
          </a:p>
        </p:txBody>
      </p:sp>
      <p:sp>
        <p:nvSpPr>
          <p:cNvPr id="7" name="Where we are"/>
          <p:cNvSpPr/>
          <p:nvPr/>
        </p:nvSpPr>
        <p:spPr>
          <a:xfrm>
            <a:off x="548640" y="1920240"/>
            <a:ext cx="5440680" cy="4206240"/>
          </a:xfrm>
          <a:prstGeom prst="rect">
            <a:avLst/>
          </a:prstGeom>
          <a:solidFill>
            <a:srgbClr val="D9F5F6"/>
          </a:solidFill>
          <a:ln w="9525">
            <a:solidFill>
              <a:srgbClr val="BFBFBF"/>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1440"/>
          <a:lstStyle/>
          <a:p>
            <a:pPr algn="l">
              <a:spcAft>
                <a:spcPts val="400"/>
              </a:spcAft>
            </a:pPr>
            <a:r>
              <a:rPr sz="2000" b="1" i="0">
                <a:solidFill>
                  <a:srgbClr val="0A0D0F"/>
                </a:solidFill>
                <a:latin typeface="Calibri"/>
              </a:rPr>
              <a:t>Where we are</a:t>
            </a:r>
          </a:p>
          <a:p>
            <a:pPr algn="l">
              <a:spcAft>
                <a:spcPts val="600"/>
              </a:spcAft>
            </a:pPr>
            <a:r>
              <a:rPr sz="1300" b="0" i="1">
                <a:solidFill>
                  <a:srgbClr val="595959"/>
                </a:solidFill>
                <a:latin typeface="Calibri"/>
              </a:rPr>
              <a:t>Facts first, then your view</a:t>
            </a:r>
          </a:p>
          <a:p>
            <a:pPr algn="l">
              <a:spcAft>
                <a:spcPts val="300"/>
              </a:spcAft>
            </a:pPr>
            <a:r>
              <a:rPr sz="1600" b="0" i="1">
                <a:solidFill>
                  <a:srgbClr val="1F4E79"/>
                </a:solidFill>
                <a:latin typeface="Calibri"/>
              </a:rPr>
              <a:t>[Headline result against plan, in one sentence]</a:t>
            </a:r>
          </a:p>
          <a:p>
            <a:pPr algn="l">
              <a:spcAft>
                <a:spcPts val="300"/>
              </a:spcAft>
            </a:pPr>
            <a:r>
              <a:rPr sz="1600" b="0" i="1">
                <a:solidFill>
                  <a:srgbClr val="1F4E79"/>
                </a:solidFill>
                <a:latin typeface="Calibri"/>
              </a:rPr>
              <a:t>[The most important thing that went well]</a:t>
            </a:r>
          </a:p>
          <a:p>
            <a:pPr algn="l">
              <a:spcAft>
                <a:spcPts val="300"/>
              </a:spcAft>
            </a:pPr>
            <a:r>
              <a:rPr sz="1600" b="0" i="1">
                <a:solidFill>
                  <a:srgbClr val="1F4E79"/>
                </a:solidFill>
                <a:latin typeface="Calibri"/>
              </a:rPr>
              <a:t>[The most important thing that did not]</a:t>
            </a:r>
          </a:p>
        </p:txBody>
      </p:sp>
      <p:sp>
        <p:nvSpPr>
          <p:cNvPr id="8" name="What we need from you"/>
          <p:cNvSpPr/>
          <p:nvPr/>
        </p:nvSpPr>
        <p:spPr>
          <a:xfrm>
            <a:off x="6199632" y="1920240"/>
            <a:ext cx="5440680" cy="4206240"/>
          </a:xfrm>
          <a:prstGeom prst="rect">
            <a:avLst/>
          </a:prstGeom>
          <a:solidFill>
            <a:srgbClr val="EDEDED"/>
          </a:solidFill>
          <a:ln w="9525">
            <a:solidFill>
              <a:srgbClr val="BFBFBF"/>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1440"/>
          <a:lstStyle/>
          <a:p>
            <a:pPr algn="l">
              <a:spcAft>
                <a:spcPts val="400"/>
              </a:spcAft>
            </a:pPr>
            <a:r>
              <a:rPr sz="2000" b="1" i="0">
                <a:solidFill>
                  <a:srgbClr val="0A0D0F"/>
                </a:solidFill>
                <a:latin typeface="Calibri"/>
              </a:rPr>
              <a:t>What we need from you</a:t>
            </a:r>
          </a:p>
          <a:p>
            <a:pPr algn="l">
              <a:spcAft>
                <a:spcPts val="600"/>
              </a:spcAft>
            </a:pPr>
            <a:r>
              <a:rPr sz="1300" b="0" i="1">
                <a:solidFill>
                  <a:srgbClr val="595959"/>
                </a:solidFill>
                <a:latin typeface="Calibri"/>
              </a:rPr>
              <a:t>Each ask is specific and has a date</a:t>
            </a:r>
          </a:p>
          <a:p>
            <a:pPr algn="l">
              <a:spcAft>
                <a:spcPts val="300"/>
              </a:spcAft>
            </a:pPr>
            <a:r>
              <a:rPr sz="1600" b="0" i="1">
                <a:solidFill>
                  <a:srgbClr val="1F4E79"/>
                </a:solidFill>
                <a:latin typeface="Calibri"/>
              </a:rPr>
              <a:t>[Decision: the question, our recommendation, the date]</a:t>
            </a:r>
          </a:p>
          <a:p>
            <a:pPr algn="l">
              <a:spcAft>
                <a:spcPts val="300"/>
              </a:spcAft>
            </a:pPr>
            <a:r>
              <a:rPr sz="1600" b="0" i="1">
                <a:solidFill>
                  <a:srgbClr val="1F4E79"/>
                </a:solidFill>
                <a:latin typeface="Calibri"/>
              </a:rPr>
              <a:t>[Advice or introduction we are asking for]</a:t>
            </a:r>
          </a:p>
          <a:p>
            <a:pPr algn="l">
              <a:spcAft>
                <a:spcPts val="300"/>
              </a:spcAft>
            </a:pPr>
            <a:r>
              <a:rPr sz="1600" b="0" i="1">
                <a:solidFill>
                  <a:srgbClr val="1F4E79"/>
                </a:solidFill>
                <a:latin typeface="Calibri"/>
              </a:rPr>
              <a:t>[Something to note: a risk the board should be aware of]</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548640" y="320040"/>
            <a:ext cx="11064240" cy="868680"/>
          </a:xfrm>
        </p:spPr>
        <p:txBody>
          <a:bodyPr anchor="ctr" wrap="square"/>
          <a:lstStyle/>
          <a:p>
            <a:pPr algn="l"/>
            <a:r>
              <a:rPr sz="2800" b="1">
                <a:solidFill>
                  <a:srgbClr val="0A0D0F"/>
                </a:solidFill>
                <a:latin typeface="Calibri"/>
              </a:rPr>
              <a:t>Scorecard</a:t>
            </a:r>
          </a:p>
        </p:txBody>
      </p:sp>
      <p:sp>
        <p:nvSpPr>
          <p:cNvPr id="3" name="Title rule"/>
          <p:cNvSpPr/>
          <p:nvPr/>
        </p:nvSpPr>
        <p:spPr>
          <a:xfrm>
            <a:off x="548640" y="1207008"/>
            <a:ext cx="11091672" cy="36576"/>
          </a:xfrm>
          <a:prstGeom prst="rect">
            <a:avLst/>
          </a:prstGeom>
          <a:solidFill>
            <a:srgbClr val="00C2C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mplate footer"/>
          <p:cNvSpPr txBox="1"/>
          <p:nvPr/>
        </p:nvSpPr>
        <p:spPr>
          <a:xfrm>
            <a:off x="548640" y="6419088"/>
            <a:ext cx="9601200" cy="274320"/>
          </a:xfrm>
          <a:prstGeom prst="rect">
            <a:avLst/>
          </a:prstGeom>
          <a:noFill/>
        </p:spPr>
        <p:txBody>
          <a:bodyPr wrap="none">
            <a:spAutoFit/>
          </a:bodyPr>
          <a:lstStyle/>
          <a:p>
            <a:r>
              <a:rPr sz="900">
                <a:solidFill>
                  <a:srgbClr val="595959"/>
                </a:solidFill>
                <a:latin typeface="Calibri"/>
              </a:rPr>
              <a:t>Free template from ForwarD²eployed · forwardeployed.work/templates/board-update-deck-template</a:t>
            </a:r>
          </a:p>
        </p:txBody>
      </p:sp>
      <p:sp>
        <p:nvSpPr>
          <p:cNvPr id="5" name="Slide number"/>
          <p:cNvSpPr txBox="1"/>
          <p:nvPr/>
        </p:nvSpPr>
        <p:spPr>
          <a:xfrm>
            <a:off x="10698480" y="6419088"/>
            <a:ext cx="941832" cy="274320"/>
          </a:xfrm>
          <a:prstGeom prst="rect">
            <a:avLst/>
          </a:prstGeom>
          <a:noFill/>
        </p:spPr>
        <p:txBody>
          <a:bodyPr wrap="none">
            <a:spAutoFit/>
          </a:bodyPr>
          <a:lstStyle/>
          <a:p>
            <a:pPr algn="r"/>
            <a:fld id="{B6F15528-21DE-4FAA-801E-634DDDAF4B2B}" type="slidenum">
              <a:rPr lang="en-US" sz="900">
                <a:solidFill>
                  <a:srgbClr val="595959"/>
                </a:solidFill>
              </a:rPr>
              <a:t>‹#›</a:t>
            </a:fld>
          </a:p>
        </p:txBody>
      </p:sp>
      <p:sp>
        <p:nvSpPr>
          <p:cNvPr id="6" name="Instruction"/>
          <p:cNvSpPr txBox="1"/>
          <p:nvPr/>
        </p:nvSpPr>
        <p:spPr>
          <a:xfrm>
            <a:off x="548640" y="1371600"/>
            <a:ext cx="11064240" cy="457200"/>
          </a:xfrm>
          <a:prstGeom prst="rect">
            <a:avLst/>
          </a:prstGeom>
          <a:noFill/>
        </p:spPr>
        <p:txBody>
          <a:bodyPr wrap="square" anchor="t" lIns="109728" rIns="109728" tIns="73152" bIns="73152">
            <a:spAutoFit/>
          </a:bodyPr>
          <a:lstStyle/>
          <a:p>
            <a:pPr>
              <a:spcAft>
                <a:spcPts val="600"/>
              </a:spcAft>
            </a:pPr>
            <a:r>
              <a:rPr sz="1300" b="0" i="1">
                <a:solidFill>
                  <a:srgbClr val="595959"/>
                </a:solidFill>
                <a:latin typeface="Calibri"/>
              </a:rPr>
              <a:t>The same measures every period, in the same order. Status: Green, Amber or Red.</a:t>
            </a:r>
          </a:p>
        </p:txBody>
      </p:sp>
      <p:graphicFrame>
        <p:nvGraphicFramePr>
          <p:cNvPr id="7" name="Table"/>
          <p:cNvGraphicFramePr>
            <a:graphicFrameLocks noGrp="1"/>
          </p:cNvGraphicFramePr>
          <p:nvPr/>
        </p:nvGraphicFramePr>
        <p:xfrm>
          <a:off x="548640" y="1828800"/>
          <a:ext cx="11091668" cy="3840480"/>
        </p:xfrm>
        <a:graphic>
          <a:graphicData uri="http://schemas.openxmlformats.org/drawingml/2006/table">
            <a:tbl>
              <a:tblPr firstRow="1">
                <a:tableStyleId>{5C22544A-7EE6-4342-B048-85BDC9FD1C3A}</a:tableStyleId>
              </a:tblPr>
              <a:tblGrid>
                <a:gridCol w="2314783"/>
                <a:gridCol w="1157391"/>
                <a:gridCol w="1157391"/>
                <a:gridCol w="1350290"/>
                <a:gridCol w="1639638"/>
                <a:gridCol w="3472175"/>
              </a:tblGrid>
              <a:tr h="548640">
                <a:tc>
                  <a:txBody>
                    <a:bodyPr wrap="square"/>
                    <a:lstStyle/>
                    <a:p>
                      <a:pPr algn="l"/>
                      <a:r>
                        <a:rPr sz="1200" b="1" i="0">
                          <a:solidFill>
                            <a:srgbClr val="0A0D0F"/>
                          </a:solidFill>
                          <a:latin typeface="Calibri"/>
                        </a:rPr>
                        <a:t>Measure</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D9F5F6"/>
                    </a:solidFill>
                  </a:tcPr>
                </a:tc>
                <a:tc>
                  <a:txBody>
                    <a:bodyPr wrap="square"/>
                    <a:lstStyle/>
                    <a:p>
                      <a:pPr algn="l"/>
                      <a:r>
                        <a:rPr sz="1200" b="1" i="0">
                          <a:solidFill>
                            <a:srgbClr val="0A0D0F"/>
                          </a:solidFill>
                          <a:latin typeface="Calibri"/>
                        </a:rPr>
                        <a:t>Target</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D9F5F6"/>
                    </a:solidFill>
                  </a:tcPr>
                </a:tc>
                <a:tc>
                  <a:txBody>
                    <a:bodyPr wrap="square"/>
                    <a:lstStyle/>
                    <a:p>
                      <a:pPr algn="l"/>
                      <a:r>
                        <a:rPr sz="1200" b="1" i="0">
                          <a:solidFill>
                            <a:srgbClr val="0A0D0F"/>
                          </a:solidFill>
                          <a:latin typeface="Calibri"/>
                        </a:rPr>
                        <a:t>Actual</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D9F5F6"/>
                    </a:solidFill>
                  </a:tcPr>
                </a:tc>
                <a:tc>
                  <a:txBody>
                    <a:bodyPr wrap="square"/>
                    <a:lstStyle/>
                    <a:p>
                      <a:pPr algn="l"/>
                      <a:r>
                        <a:rPr sz="1200" b="1" i="0">
                          <a:solidFill>
                            <a:srgbClr val="0A0D0F"/>
                          </a:solidFill>
                          <a:latin typeface="Calibri"/>
                        </a:rPr>
                        <a:t>Against target</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D9F5F6"/>
                    </a:solidFill>
                  </a:tcPr>
                </a:tc>
                <a:tc>
                  <a:txBody>
                    <a:bodyPr wrap="square"/>
                    <a:lstStyle/>
                    <a:p>
                      <a:pPr algn="l"/>
                      <a:r>
                        <a:rPr sz="1200" b="1" i="0">
                          <a:solidFill>
                            <a:srgbClr val="0A0D0F"/>
                          </a:solidFill>
                          <a:latin typeface="Calibri"/>
                        </a:rPr>
                        <a:t>Status</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D9F5F6"/>
                    </a:solidFill>
                  </a:tcPr>
                </a:tc>
                <a:tc>
                  <a:txBody>
                    <a:bodyPr wrap="square"/>
                    <a:lstStyle/>
                    <a:p>
                      <a:pPr algn="l"/>
                      <a:r>
                        <a:rPr sz="1200" b="1" i="0">
                          <a:solidFill>
                            <a:srgbClr val="0A0D0F"/>
                          </a:solidFill>
                          <a:latin typeface="Calibri"/>
                        </a:rPr>
                        <a:t>Comment</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D9F5F6"/>
                    </a:solidFill>
                  </a:tcPr>
                </a:tc>
              </a:tr>
              <a:tr h="548640">
                <a:tc>
                  <a:txBody>
                    <a:bodyPr wrap="square"/>
                    <a:lstStyle/>
                    <a:p>
                      <a:pPr algn="l"/>
                      <a:r>
                        <a:rPr sz="1200" b="1" i="1">
                          <a:solidFill>
                            <a:srgbClr val="1F4E79"/>
                          </a:solidFill>
                          <a:latin typeface="Calibri"/>
                        </a:rPr>
                        <a:t>[Measure 1]</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r>
                        <a:rPr sz="1200" b="0" i="1">
                          <a:solidFill>
                            <a:srgbClr val="1F4E79"/>
                          </a:solidFill>
                          <a:latin typeface="Calibri"/>
                        </a:rPr>
                        <a:t>[Target]</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r>
                        <a:rPr sz="1200" b="0" i="1">
                          <a:solidFill>
                            <a:srgbClr val="1F4E79"/>
                          </a:solidFill>
                          <a:latin typeface="Calibri"/>
                        </a:rPr>
                        <a:t>[Actual]</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r>
                        <a:rPr sz="1200" b="0" i="1">
                          <a:solidFill>
                            <a:srgbClr val="1F4E79"/>
                          </a:solidFill>
                          <a:latin typeface="Calibri"/>
                        </a:rPr>
                        <a:t>[+ / -]</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r>
                        <a:rPr sz="1200" b="0" i="1">
                          <a:solidFill>
                            <a:srgbClr val="1F4E79"/>
                          </a:solidFill>
                          <a:latin typeface="Calibri"/>
                        </a:rPr>
                        <a:t>[Green / Amber / Red]</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r>
                        <a:rPr sz="1200" b="0" i="1">
                          <a:solidFill>
                            <a:srgbClr val="1F4E79"/>
                          </a:solidFill>
                          <a:latin typeface="Calibri"/>
                        </a:rPr>
                        <a:t>[One line: why]</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548640">
                <a:tc>
                  <a:txBody>
                    <a:bodyPr wrap="square"/>
                    <a:lstStyle/>
                    <a:p>
                      <a:pPr algn="l"/>
                      <a:r>
                        <a:rPr sz="1200" b="1" i="1">
                          <a:solidFill>
                            <a:srgbClr val="1F4E79"/>
                          </a:solidFill>
                          <a:latin typeface="Calibri"/>
                        </a:rPr>
                        <a:t>[Measure 2]</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548640">
                <a:tc>
                  <a:txBody>
                    <a:bodyPr wrap="square"/>
                    <a:lstStyle/>
                    <a:p>
                      <a:pPr algn="l"/>
                      <a:r>
                        <a:rPr sz="1200" b="1" i="1">
                          <a:solidFill>
                            <a:srgbClr val="1F4E79"/>
                          </a:solidFill>
                          <a:latin typeface="Calibri"/>
                        </a:rPr>
                        <a:t>[Measure 3]</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548640">
                <a:tc>
                  <a:txBody>
                    <a:bodyPr wrap="square"/>
                    <a:lstStyle/>
                    <a:p>
                      <a:pPr algn="l"/>
                      <a:r>
                        <a:rPr sz="1200" b="1" i="1">
                          <a:solidFill>
                            <a:srgbClr val="1F4E79"/>
                          </a:solidFill>
                          <a:latin typeface="Calibri"/>
                        </a:rPr>
                        <a:t>[Measure 4]</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548640">
                <a:tc>
                  <a:txBody>
                    <a:bodyPr wrap="square"/>
                    <a:lstStyle/>
                    <a:p>
                      <a:pPr algn="l"/>
                      <a:r>
                        <a:rPr sz="1200" b="1" i="1">
                          <a:solidFill>
                            <a:srgbClr val="1F4E79"/>
                          </a:solidFill>
                          <a:latin typeface="Calibri"/>
                        </a:rPr>
                        <a:t>[Measure 5]</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548640">
                <a:tc>
                  <a:txBody>
                    <a:bodyPr wrap="square"/>
                    <a:lstStyle/>
                    <a:p>
                      <a:pPr algn="l"/>
                      <a:r>
                        <a:rPr sz="1200" b="1" i="1">
                          <a:solidFill>
                            <a:srgbClr val="1F4E79"/>
                          </a:solidFill>
                          <a:latin typeface="Calibri"/>
                        </a:rPr>
                        <a:t>[Measure 6]</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bl>
          </a:graphicData>
        </a:graphic>
      </p:graphicFrame>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548640" y="320040"/>
            <a:ext cx="11064240" cy="868680"/>
          </a:xfrm>
        </p:spPr>
        <p:txBody>
          <a:bodyPr anchor="ctr" wrap="square"/>
          <a:lstStyle/>
          <a:p>
            <a:pPr algn="l"/>
            <a:r>
              <a:rPr sz="2800" b="1">
                <a:solidFill>
                  <a:srgbClr val="0A0D0F"/>
                </a:solidFill>
                <a:latin typeface="Calibri"/>
              </a:rPr>
              <a:t>Financials: results against plan</a:t>
            </a:r>
          </a:p>
        </p:txBody>
      </p:sp>
      <p:sp>
        <p:nvSpPr>
          <p:cNvPr id="3" name="Title rule"/>
          <p:cNvSpPr/>
          <p:nvPr/>
        </p:nvSpPr>
        <p:spPr>
          <a:xfrm>
            <a:off x="548640" y="1207008"/>
            <a:ext cx="11091672" cy="36576"/>
          </a:xfrm>
          <a:prstGeom prst="rect">
            <a:avLst/>
          </a:prstGeom>
          <a:solidFill>
            <a:srgbClr val="00C2C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mplate footer"/>
          <p:cNvSpPr txBox="1"/>
          <p:nvPr/>
        </p:nvSpPr>
        <p:spPr>
          <a:xfrm>
            <a:off x="548640" y="6419088"/>
            <a:ext cx="9601200" cy="274320"/>
          </a:xfrm>
          <a:prstGeom prst="rect">
            <a:avLst/>
          </a:prstGeom>
          <a:noFill/>
        </p:spPr>
        <p:txBody>
          <a:bodyPr wrap="none">
            <a:spAutoFit/>
          </a:bodyPr>
          <a:lstStyle/>
          <a:p>
            <a:r>
              <a:rPr sz="900">
                <a:solidFill>
                  <a:srgbClr val="595959"/>
                </a:solidFill>
                <a:latin typeface="Calibri"/>
              </a:rPr>
              <a:t>Free template from ForwarD²eployed · forwardeployed.work/templates/board-update-deck-template</a:t>
            </a:r>
          </a:p>
        </p:txBody>
      </p:sp>
      <p:sp>
        <p:nvSpPr>
          <p:cNvPr id="5" name="Slide number"/>
          <p:cNvSpPr txBox="1"/>
          <p:nvPr/>
        </p:nvSpPr>
        <p:spPr>
          <a:xfrm>
            <a:off x="10698480" y="6419088"/>
            <a:ext cx="941832" cy="274320"/>
          </a:xfrm>
          <a:prstGeom prst="rect">
            <a:avLst/>
          </a:prstGeom>
          <a:noFill/>
        </p:spPr>
        <p:txBody>
          <a:bodyPr wrap="none">
            <a:spAutoFit/>
          </a:bodyPr>
          <a:lstStyle/>
          <a:p>
            <a:pPr algn="r"/>
            <a:fld id="{B6F15528-21DE-4FAA-801E-634DDDAF4B2B}" type="slidenum">
              <a:rPr lang="en-US" sz="900">
                <a:solidFill>
                  <a:srgbClr val="595959"/>
                </a:solidFill>
              </a:rPr>
              <a:t>‹#›</a:t>
            </a:fld>
          </a:p>
        </p:txBody>
      </p:sp>
      <p:sp>
        <p:nvSpPr>
          <p:cNvPr id="6" name="Instruction"/>
          <p:cNvSpPr txBox="1"/>
          <p:nvPr/>
        </p:nvSpPr>
        <p:spPr>
          <a:xfrm>
            <a:off x="548640" y="1371600"/>
            <a:ext cx="11064240" cy="457200"/>
          </a:xfrm>
          <a:prstGeom prst="rect">
            <a:avLst/>
          </a:prstGeom>
          <a:noFill/>
        </p:spPr>
        <p:txBody>
          <a:bodyPr wrap="square" anchor="t" lIns="109728" rIns="109728" tIns="73152" bIns="73152">
            <a:spAutoFit/>
          </a:bodyPr>
          <a:lstStyle/>
          <a:p>
            <a:pPr>
              <a:spcAft>
                <a:spcPts val="600"/>
              </a:spcAft>
            </a:pPr>
            <a:r>
              <a:rPr sz="1300" b="0" i="1">
                <a:solidFill>
                  <a:srgbClr val="595959"/>
                </a:solidFill>
                <a:latin typeface="Calibri"/>
              </a:rPr>
              <a:t>Actual, plan, variance and prior year. Explain the largest variances in words.</a:t>
            </a:r>
          </a:p>
        </p:txBody>
      </p:sp>
      <p:graphicFrame>
        <p:nvGraphicFramePr>
          <p:cNvPr id="7" name="Table"/>
          <p:cNvGraphicFramePr>
            <a:graphicFrameLocks noGrp="1"/>
          </p:cNvGraphicFramePr>
          <p:nvPr/>
        </p:nvGraphicFramePr>
        <p:xfrm>
          <a:off x="548640" y="1828800"/>
          <a:ext cx="6949437" cy="3566160"/>
        </p:xfrm>
        <a:graphic>
          <a:graphicData uri="http://schemas.openxmlformats.org/drawingml/2006/table">
            <a:tbl>
              <a:tblPr firstRow="1">
                <a:tableStyleId>{5C22544A-7EE6-4342-B048-85BDC9FD1C3A}</a:tableStyleId>
              </a:tblPr>
              <a:tblGrid>
                <a:gridCol w="2426788"/>
                <a:gridCol w="1103085"/>
                <a:gridCol w="1103085"/>
                <a:gridCol w="1103085"/>
                <a:gridCol w="1213394"/>
              </a:tblGrid>
              <a:tr h="594360">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D9F5F6"/>
                    </a:solidFill>
                  </a:tcPr>
                </a:tc>
                <a:tc>
                  <a:txBody>
                    <a:bodyPr wrap="square"/>
                    <a:lstStyle/>
                    <a:p>
                      <a:pPr algn="l"/>
                      <a:r>
                        <a:rPr sz="1200" b="1" i="0">
                          <a:solidFill>
                            <a:srgbClr val="0A0D0F"/>
                          </a:solidFill>
                          <a:latin typeface="Calibri"/>
                        </a:rPr>
                        <a:t>Actual</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D9F5F6"/>
                    </a:solidFill>
                  </a:tcPr>
                </a:tc>
                <a:tc>
                  <a:txBody>
                    <a:bodyPr wrap="square"/>
                    <a:lstStyle/>
                    <a:p>
                      <a:pPr algn="l"/>
                      <a:r>
                        <a:rPr sz="1200" b="1" i="0">
                          <a:solidFill>
                            <a:srgbClr val="0A0D0F"/>
                          </a:solidFill>
                          <a:latin typeface="Calibri"/>
                        </a:rPr>
                        <a:t>Plan</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D9F5F6"/>
                    </a:solidFill>
                  </a:tcPr>
                </a:tc>
                <a:tc>
                  <a:txBody>
                    <a:bodyPr wrap="square"/>
                    <a:lstStyle/>
                    <a:p>
                      <a:pPr algn="l"/>
                      <a:r>
                        <a:rPr sz="1200" b="1" i="0">
                          <a:solidFill>
                            <a:srgbClr val="0A0D0F"/>
                          </a:solidFill>
                          <a:latin typeface="Calibri"/>
                        </a:rPr>
                        <a:t>Variance</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D9F5F6"/>
                    </a:solidFill>
                  </a:tcPr>
                </a:tc>
                <a:tc>
                  <a:txBody>
                    <a:bodyPr wrap="square"/>
                    <a:lstStyle/>
                    <a:p>
                      <a:pPr algn="l"/>
                      <a:r>
                        <a:rPr sz="1200" b="1" i="0">
                          <a:solidFill>
                            <a:srgbClr val="0A0D0F"/>
                          </a:solidFill>
                          <a:latin typeface="Calibri"/>
                        </a:rPr>
                        <a:t>Prior year</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D9F5F6"/>
                    </a:solidFill>
                  </a:tcPr>
                </a:tc>
              </a:tr>
              <a:tr h="594360">
                <a:tc>
                  <a:txBody>
                    <a:bodyPr wrap="square"/>
                    <a:lstStyle/>
                    <a:p>
                      <a:pPr algn="l"/>
                      <a:r>
                        <a:rPr sz="1200" b="1" i="0">
                          <a:solidFill>
                            <a:srgbClr val="0A0D0F"/>
                          </a:solidFill>
                          <a:latin typeface="Calibri"/>
                        </a:rPr>
                        <a:t>Revenue</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594360">
                <a:tc>
                  <a:txBody>
                    <a:bodyPr wrap="square"/>
                    <a:lstStyle/>
                    <a:p>
                      <a:pPr algn="l"/>
                      <a:r>
                        <a:rPr sz="1200" b="1" i="0">
                          <a:solidFill>
                            <a:srgbClr val="0A0D0F"/>
                          </a:solidFill>
                          <a:latin typeface="Calibri"/>
                        </a:rPr>
                        <a:t>Gross margin</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594360">
                <a:tc>
                  <a:txBody>
                    <a:bodyPr wrap="square"/>
                    <a:lstStyle/>
                    <a:p>
                      <a:pPr algn="l"/>
                      <a:r>
                        <a:rPr sz="1200" b="1" i="0">
                          <a:solidFill>
                            <a:srgbClr val="0A0D0F"/>
                          </a:solidFill>
                          <a:latin typeface="Calibri"/>
                        </a:rPr>
                        <a:t>Operating costs</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594360">
                <a:tc>
                  <a:txBody>
                    <a:bodyPr wrap="square"/>
                    <a:lstStyle/>
                    <a:p>
                      <a:pPr algn="l"/>
                      <a:r>
                        <a:rPr sz="1200" b="1" i="0">
                          <a:solidFill>
                            <a:srgbClr val="0A0D0F"/>
                          </a:solidFill>
                          <a:latin typeface="Calibri"/>
                        </a:rPr>
                        <a:t>Operating profit</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594360">
                <a:tc>
                  <a:txBody>
                    <a:bodyPr wrap="square"/>
                    <a:lstStyle/>
                    <a:p>
                      <a:pPr algn="l"/>
                      <a:r>
                        <a:rPr sz="1200" b="1" i="0">
                          <a:solidFill>
                            <a:srgbClr val="0A0D0F"/>
                          </a:solidFill>
                          <a:latin typeface="Calibri"/>
                        </a:rPr>
                        <a:t>Cash at period end</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bl>
          </a:graphicData>
        </a:graphic>
      </p:graphicFrame>
      <p:sp>
        <p:nvSpPr>
          <p:cNvPr id="8" name="What explains the variances"/>
          <p:cNvSpPr/>
          <p:nvPr/>
        </p:nvSpPr>
        <p:spPr>
          <a:xfrm>
            <a:off x="7772400" y="1828800"/>
            <a:ext cx="3867912" cy="3657600"/>
          </a:xfrm>
          <a:prstGeom prst="rect">
            <a:avLst/>
          </a:prstGeom>
          <a:solidFill>
            <a:srgbClr val="D9F5F6"/>
          </a:solidFill>
          <a:ln w="9525">
            <a:solidFill>
              <a:srgbClr val="BFBFBF"/>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1440"/>
          <a:lstStyle/>
          <a:p>
            <a:pPr algn="l">
              <a:spcAft>
                <a:spcPts val="400"/>
              </a:spcAft>
            </a:pPr>
            <a:r>
              <a:rPr sz="1800" b="1" i="0">
                <a:solidFill>
                  <a:srgbClr val="0A0D0F"/>
                </a:solidFill>
                <a:latin typeface="Calibri"/>
              </a:rPr>
              <a:t>What explains the variances</a:t>
            </a:r>
          </a:p>
          <a:p>
            <a:pPr algn="l">
              <a:spcAft>
                <a:spcPts val="600"/>
              </a:spcAft>
            </a:pPr>
            <a:r>
              <a:rPr sz="1100" b="0" i="1">
                <a:solidFill>
                  <a:srgbClr val="595959"/>
                </a:solidFill>
                <a:latin typeface="Calibri"/>
              </a:rPr>
              <a:t>Words, not just numbers</a:t>
            </a:r>
          </a:p>
          <a:p>
            <a:pPr algn="l">
              <a:spcAft>
                <a:spcPts val="300"/>
              </a:spcAft>
            </a:pPr>
            <a:r>
              <a:rPr sz="1400" b="0" i="1">
                <a:solidFill>
                  <a:srgbClr val="1F4E79"/>
                </a:solidFill>
                <a:latin typeface="Calibri"/>
              </a:rPr>
              <a:t>[Largest variance and why]</a:t>
            </a:r>
          </a:p>
          <a:p>
            <a:pPr algn="l">
              <a:spcAft>
                <a:spcPts val="300"/>
              </a:spcAft>
            </a:pPr>
            <a:r>
              <a:rPr sz="1400" b="0" i="1">
                <a:solidFill>
                  <a:srgbClr val="1F4E79"/>
                </a:solidFill>
                <a:latin typeface="Calibri"/>
              </a:rPr>
              <a:t>[Whether it will repeat]</a:t>
            </a:r>
          </a:p>
          <a:p>
            <a:pPr algn="l">
              <a:spcAft>
                <a:spcPts val="300"/>
              </a:spcAft>
            </a:pPr>
            <a:r>
              <a:rPr sz="1400" b="0" i="1">
                <a:solidFill>
                  <a:srgbClr val="1F4E79"/>
                </a:solidFill>
                <a:latin typeface="Calibri"/>
              </a:rPr>
              <a:t>[What we are doing about it]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548640" y="320040"/>
            <a:ext cx="11064240" cy="868680"/>
          </a:xfrm>
        </p:spPr>
        <p:txBody>
          <a:bodyPr anchor="ctr" wrap="square"/>
          <a:lstStyle/>
          <a:p>
            <a:pPr algn="l"/>
            <a:r>
              <a:rPr sz="2800" b="1">
                <a:solidFill>
                  <a:srgbClr val="0A0D0F"/>
                </a:solidFill>
                <a:latin typeface="Calibri"/>
              </a:rPr>
              <a:t>Progress on priorities</a:t>
            </a:r>
          </a:p>
        </p:txBody>
      </p:sp>
      <p:sp>
        <p:nvSpPr>
          <p:cNvPr id="3" name="Title rule"/>
          <p:cNvSpPr/>
          <p:nvPr/>
        </p:nvSpPr>
        <p:spPr>
          <a:xfrm>
            <a:off x="548640" y="1207008"/>
            <a:ext cx="11091672" cy="36576"/>
          </a:xfrm>
          <a:prstGeom prst="rect">
            <a:avLst/>
          </a:prstGeom>
          <a:solidFill>
            <a:srgbClr val="00C2C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mplate footer"/>
          <p:cNvSpPr txBox="1"/>
          <p:nvPr/>
        </p:nvSpPr>
        <p:spPr>
          <a:xfrm>
            <a:off x="548640" y="6419088"/>
            <a:ext cx="9601200" cy="274320"/>
          </a:xfrm>
          <a:prstGeom prst="rect">
            <a:avLst/>
          </a:prstGeom>
          <a:noFill/>
        </p:spPr>
        <p:txBody>
          <a:bodyPr wrap="none">
            <a:spAutoFit/>
          </a:bodyPr>
          <a:lstStyle/>
          <a:p>
            <a:r>
              <a:rPr sz="900">
                <a:solidFill>
                  <a:srgbClr val="595959"/>
                </a:solidFill>
                <a:latin typeface="Calibri"/>
              </a:rPr>
              <a:t>Free template from ForwarD²eployed · forwardeployed.work/templates/board-update-deck-template</a:t>
            </a:r>
          </a:p>
        </p:txBody>
      </p:sp>
      <p:sp>
        <p:nvSpPr>
          <p:cNvPr id="5" name="Slide number"/>
          <p:cNvSpPr txBox="1"/>
          <p:nvPr/>
        </p:nvSpPr>
        <p:spPr>
          <a:xfrm>
            <a:off x="10698480" y="6419088"/>
            <a:ext cx="941832" cy="274320"/>
          </a:xfrm>
          <a:prstGeom prst="rect">
            <a:avLst/>
          </a:prstGeom>
          <a:noFill/>
        </p:spPr>
        <p:txBody>
          <a:bodyPr wrap="none">
            <a:spAutoFit/>
          </a:bodyPr>
          <a:lstStyle/>
          <a:p>
            <a:pPr algn="r"/>
            <a:fld id="{B6F15528-21DE-4FAA-801E-634DDDAF4B2B}" type="slidenum">
              <a:rPr lang="en-US" sz="900">
                <a:solidFill>
                  <a:srgbClr val="595959"/>
                </a:solidFill>
              </a:rPr>
              <a:t>‹#›</a:t>
            </a:fld>
          </a:p>
        </p:txBody>
      </p:sp>
      <p:sp>
        <p:nvSpPr>
          <p:cNvPr id="6" name="Instruction"/>
          <p:cNvSpPr txBox="1"/>
          <p:nvPr/>
        </p:nvSpPr>
        <p:spPr>
          <a:xfrm>
            <a:off x="548640" y="1371600"/>
            <a:ext cx="11064240" cy="457200"/>
          </a:xfrm>
          <a:prstGeom prst="rect">
            <a:avLst/>
          </a:prstGeom>
          <a:noFill/>
        </p:spPr>
        <p:txBody>
          <a:bodyPr wrap="square" anchor="t" lIns="109728" rIns="109728" tIns="73152" bIns="73152">
            <a:spAutoFit/>
          </a:bodyPr>
          <a:lstStyle/>
          <a:p>
            <a:pPr>
              <a:spcAft>
                <a:spcPts val="600"/>
              </a:spcAft>
            </a:pPr>
            <a:r>
              <a:rPr sz="1300" b="0" i="1">
                <a:solidFill>
                  <a:srgbClr val="595959"/>
                </a:solidFill>
                <a:latin typeface="Calibri"/>
              </a:rPr>
              <a:t>The priorities the board agreed, in the same order as last time.</a:t>
            </a:r>
          </a:p>
        </p:txBody>
      </p:sp>
      <p:graphicFrame>
        <p:nvGraphicFramePr>
          <p:cNvPr id="7" name="Table"/>
          <p:cNvGraphicFramePr>
            <a:graphicFrameLocks noGrp="1"/>
          </p:cNvGraphicFramePr>
          <p:nvPr/>
        </p:nvGraphicFramePr>
        <p:xfrm>
          <a:off x="548640" y="1828800"/>
          <a:ext cx="11091670" cy="4114800"/>
        </p:xfrm>
        <a:graphic>
          <a:graphicData uri="http://schemas.openxmlformats.org/drawingml/2006/table">
            <a:tbl>
              <a:tblPr firstRow="1">
                <a:tableStyleId>{5C22544A-7EE6-4342-B048-85BDC9FD1C3A}</a:tableStyleId>
              </a:tblPr>
              <a:tblGrid>
                <a:gridCol w="2294828"/>
                <a:gridCol w="1721121"/>
                <a:gridCol w="4015950"/>
                <a:gridCol w="3059771"/>
              </a:tblGrid>
              <a:tr h="822960">
                <a:tc>
                  <a:txBody>
                    <a:bodyPr wrap="square"/>
                    <a:lstStyle/>
                    <a:p>
                      <a:pPr algn="l"/>
                      <a:r>
                        <a:rPr sz="1200" b="1" i="0">
                          <a:solidFill>
                            <a:srgbClr val="0A0D0F"/>
                          </a:solidFill>
                          <a:latin typeface="Calibri"/>
                        </a:rPr>
                        <a:t>Priority</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D9F5F6"/>
                    </a:solidFill>
                  </a:tcPr>
                </a:tc>
                <a:tc>
                  <a:txBody>
                    <a:bodyPr wrap="square"/>
                    <a:lstStyle/>
                    <a:p>
                      <a:pPr algn="l"/>
                      <a:r>
                        <a:rPr sz="1200" b="1" i="0">
                          <a:solidFill>
                            <a:srgbClr val="0A0D0F"/>
                          </a:solidFill>
                          <a:latin typeface="Calibri"/>
                        </a:rPr>
                        <a:t>Status</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D9F5F6"/>
                    </a:solidFill>
                  </a:tcPr>
                </a:tc>
                <a:tc>
                  <a:txBody>
                    <a:bodyPr wrap="square"/>
                    <a:lstStyle/>
                    <a:p>
                      <a:pPr algn="l"/>
                      <a:r>
                        <a:rPr sz="1200" b="1" i="0">
                          <a:solidFill>
                            <a:srgbClr val="0A0D0F"/>
                          </a:solidFill>
                          <a:latin typeface="Calibri"/>
                        </a:rPr>
                        <a:t>What happened</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D9F5F6"/>
                    </a:solidFill>
                  </a:tcPr>
                </a:tc>
                <a:tc>
                  <a:txBody>
                    <a:bodyPr wrap="square"/>
                    <a:lstStyle/>
                    <a:p>
                      <a:pPr algn="l"/>
                      <a:r>
                        <a:rPr sz="1200" b="1" i="0">
                          <a:solidFill>
                            <a:srgbClr val="0A0D0F"/>
                          </a:solidFill>
                          <a:latin typeface="Calibri"/>
                        </a:rPr>
                        <a:t>Next, and by when</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D9F5F6"/>
                    </a:solidFill>
                  </a:tcPr>
                </a:tc>
              </a:tr>
              <a:tr h="822960">
                <a:tc>
                  <a:txBody>
                    <a:bodyPr wrap="square"/>
                    <a:lstStyle/>
                    <a:p>
                      <a:pPr algn="l"/>
                      <a:r>
                        <a:rPr sz="1200" b="1" i="1">
                          <a:solidFill>
                            <a:srgbClr val="1F4E79"/>
                          </a:solidFill>
                          <a:latin typeface="Calibri"/>
                        </a:rPr>
                        <a:t>[Priority 1]</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r>
                        <a:rPr sz="1200" b="0" i="1">
                          <a:solidFill>
                            <a:srgbClr val="1F4E79"/>
                          </a:solidFill>
                          <a:latin typeface="Calibri"/>
                        </a:rPr>
                        <a:t>[On track / At risk / Late]</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r>
                        <a:rPr sz="1200" b="0" i="1">
                          <a:solidFill>
                            <a:srgbClr val="1F4E79"/>
                          </a:solidFill>
                          <a:latin typeface="Calibri"/>
                        </a:rPr>
                        <a:t>[What happened since the last meeting]</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r>
                        <a:rPr sz="1200" b="0" i="1">
                          <a:solidFill>
                            <a:srgbClr val="1F4E79"/>
                          </a:solidFill>
                          <a:latin typeface="Calibri"/>
                        </a:rPr>
                        <a:t>[Next step and date]</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822960">
                <a:tc>
                  <a:txBody>
                    <a:bodyPr wrap="square"/>
                    <a:lstStyle/>
                    <a:p>
                      <a:pPr algn="l"/>
                      <a:r>
                        <a:rPr sz="1200" b="1" i="1">
                          <a:solidFill>
                            <a:srgbClr val="1F4E79"/>
                          </a:solidFill>
                          <a:latin typeface="Calibri"/>
                        </a:rPr>
                        <a:t>[Priority 2]</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822960">
                <a:tc>
                  <a:txBody>
                    <a:bodyPr wrap="square"/>
                    <a:lstStyle/>
                    <a:p>
                      <a:pPr algn="l"/>
                      <a:r>
                        <a:rPr sz="1200" b="1" i="1">
                          <a:solidFill>
                            <a:srgbClr val="1F4E79"/>
                          </a:solidFill>
                          <a:latin typeface="Calibri"/>
                        </a:rPr>
                        <a:t>[Priority 3]</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822960">
                <a:tc>
                  <a:txBody>
                    <a:bodyPr wrap="square"/>
                    <a:lstStyle/>
                    <a:p>
                      <a:pPr algn="l"/>
                      <a:r>
                        <a:rPr sz="1200" b="1" i="1">
                          <a:solidFill>
                            <a:srgbClr val="1F4E79"/>
                          </a:solidFill>
                          <a:latin typeface="Calibri"/>
                        </a:rPr>
                        <a:t>[Priority 4]</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bl>
          </a:graphicData>
        </a:graphic>
      </p:graphicFrame>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548640" y="320040"/>
            <a:ext cx="11064240" cy="868680"/>
          </a:xfrm>
        </p:spPr>
        <p:txBody>
          <a:bodyPr anchor="ctr" wrap="square"/>
          <a:lstStyle/>
          <a:p>
            <a:pPr algn="l"/>
            <a:r>
              <a:rPr sz="2800" b="1">
                <a:solidFill>
                  <a:srgbClr val="0A0D0F"/>
                </a:solidFill>
                <a:latin typeface="Calibri"/>
              </a:rPr>
              <a:t>Customers and market</a:t>
            </a:r>
          </a:p>
        </p:txBody>
      </p:sp>
      <p:sp>
        <p:nvSpPr>
          <p:cNvPr id="3" name="Title rule"/>
          <p:cNvSpPr/>
          <p:nvPr/>
        </p:nvSpPr>
        <p:spPr>
          <a:xfrm>
            <a:off x="548640" y="1207008"/>
            <a:ext cx="11091672" cy="36576"/>
          </a:xfrm>
          <a:prstGeom prst="rect">
            <a:avLst/>
          </a:prstGeom>
          <a:solidFill>
            <a:srgbClr val="00C2C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mplate footer"/>
          <p:cNvSpPr txBox="1"/>
          <p:nvPr/>
        </p:nvSpPr>
        <p:spPr>
          <a:xfrm>
            <a:off x="548640" y="6419088"/>
            <a:ext cx="9601200" cy="274320"/>
          </a:xfrm>
          <a:prstGeom prst="rect">
            <a:avLst/>
          </a:prstGeom>
          <a:noFill/>
        </p:spPr>
        <p:txBody>
          <a:bodyPr wrap="none">
            <a:spAutoFit/>
          </a:bodyPr>
          <a:lstStyle/>
          <a:p>
            <a:r>
              <a:rPr sz="900">
                <a:solidFill>
                  <a:srgbClr val="595959"/>
                </a:solidFill>
                <a:latin typeface="Calibri"/>
              </a:rPr>
              <a:t>Free template from ForwarD²eployed · forwardeployed.work/templates/board-update-deck-template</a:t>
            </a:r>
          </a:p>
        </p:txBody>
      </p:sp>
      <p:sp>
        <p:nvSpPr>
          <p:cNvPr id="5" name="Slide number"/>
          <p:cNvSpPr txBox="1"/>
          <p:nvPr/>
        </p:nvSpPr>
        <p:spPr>
          <a:xfrm>
            <a:off x="10698480" y="6419088"/>
            <a:ext cx="941832" cy="274320"/>
          </a:xfrm>
          <a:prstGeom prst="rect">
            <a:avLst/>
          </a:prstGeom>
          <a:noFill/>
        </p:spPr>
        <p:txBody>
          <a:bodyPr wrap="none">
            <a:spAutoFit/>
          </a:bodyPr>
          <a:lstStyle/>
          <a:p>
            <a:pPr algn="r"/>
            <a:fld id="{B6F15528-21DE-4FAA-801E-634DDDAF4B2B}" type="slidenum">
              <a:rPr lang="en-US" sz="900">
                <a:solidFill>
                  <a:srgbClr val="595959"/>
                </a:solidFill>
              </a:rPr>
              <a:t>‹#›</a:t>
            </a:fld>
          </a:p>
        </p:txBody>
      </p:sp>
      <p:sp>
        <p:nvSpPr>
          <p:cNvPr id="6" name="Instruction"/>
          <p:cNvSpPr txBox="1"/>
          <p:nvPr/>
        </p:nvSpPr>
        <p:spPr>
          <a:xfrm>
            <a:off x="548640" y="1371600"/>
            <a:ext cx="11064240" cy="457200"/>
          </a:xfrm>
          <a:prstGeom prst="rect">
            <a:avLst/>
          </a:prstGeom>
          <a:noFill/>
        </p:spPr>
        <p:txBody>
          <a:bodyPr wrap="square" anchor="t" lIns="109728" rIns="109728" tIns="73152" bIns="73152">
            <a:spAutoFit/>
          </a:bodyPr>
          <a:lstStyle/>
          <a:p>
            <a:pPr>
              <a:spcAft>
                <a:spcPts val="600"/>
              </a:spcAft>
            </a:pPr>
            <a:r>
              <a:rPr sz="1300" b="0" i="1">
                <a:solidFill>
                  <a:srgbClr val="595959"/>
                </a:solidFill>
                <a:latin typeface="Calibri"/>
              </a:rPr>
              <a:t>Wins, losses and signals. Evidence beats adjectives.</a:t>
            </a:r>
          </a:p>
        </p:txBody>
      </p:sp>
      <p:sp>
        <p:nvSpPr>
          <p:cNvPr id="7" name="Wins"/>
          <p:cNvSpPr/>
          <p:nvPr/>
        </p:nvSpPr>
        <p:spPr>
          <a:xfrm>
            <a:off x="548640" y="1920240"/>
            <a:ext cx="3611880" cy="4114800"/>
          </a:xfrm>
          <a:prstGeom prst="rect">
            <a:avLst/>
          </a:prstGeom>
          <a:solidFill>
            <a:srgbClr val="D9F5F6"/>
          </a:solidFill>
          <a:ln w="9525">
            <a:solidFill>
              <a:srgbClr val="BFBFBF"/>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1440"/>
          <a:lstStyle/>
          <a:p>
            <a:pPr algn="l">
              <a:spcAft>
                <a:spcPts val="400"/>
              </a:spcAft>
            </a:pPr>
            <a:r>
              <a:rPr sz="1900" b="1" i="0">
                <a:solidFill>
                  <a:srgbClr val="0A0D0F"/>
                </a:solidFill>
                <a:latin typeface="Calibri"/>
              </a:rPr>
              <a:t>Wins</a:t>
            </a:r>
          </a:p>
          <a:p>
            <a:pPr algn="l">
              <a:spcAft>
                <a:spcPts val="600"/>
              </a:spcAft>
            </a:pPr>
            <a:r>
              <a:rPr sz="1200" b="0" i="1">
                <a:solidFill>
                  <a:srgbClr val="595959"/>
                </a:solidFill>
                <a:latin typeface="Calibri"/>
              </a:rPr>
              <a:t>What we won and why</a:t>
            </a:r>
          </a:p>
          <a:p>
            <a:pPr algn="l">
              <a:spcAft>
                <a:spcPts val="300"/>
              </a:spcAft>
            </a:pPr>
            <a:r>
              <a:rPr sz="1500" b="0" i="1">
                <a:solidFill>
                  <a:srgbClr val="1F4E79"/>
                </a:solidFill>
                <a:latin typeface="Calibri"/>
              </a:rPr>
              <a:t>[Point and evidence]</a:t>
            </a:r>
          </a:p>
          <a:p>
            <a:pPr algn="l">
              <a:spcAft>
                <a:spcPts val="300"/>
              </a:spcAft>
            </a:pPr>
            <a:r>
              <a:rPr sz="1500" b="0" i="1">
                <a:solidFill>
                  <a:srgbClr val="1F4E79"/>
                </a:solidFill>
                <a:latin typeface="Calibri"/>
              </a:rPr>
              <a:t>[Point and evidence]</a:t>
            </a:r>
          </a:p>
          <a:p>
            <a:pPr algn="l">
              <a:spcAft>
                <a:spcPts val="300"/>
              </a:spcAft>
            </a:pPr>
            <a:r>
              <a:rPr sz="1500" b="0" i="1">
                <a:solidFill>
                  <a:srgbClr val="1F4E79"/>
                </a:solidFill>
                <a:latin typeface="Calibri"/>
              </a:rPr>
              <a:t>[Point and evidence]</a:t>
            </a:r>
          </a:p>
        </p:txBody>
      </p:sp>
      <p:sp>
        <p:nvSpPr>
          <p:cNvPr id="8" name="Losses and risks"/>
          <p:cNvSpPr/>
          <p:nvPr/>
        </p:nvSpPr>
        <p:spPr>
          <a:xfrm>
            <a:off x="4297679" y="1920240"/>
            <a:ext cx="3611880" cy="4114800"/>
          </a:xfrm>
          <a:prstGeom prst="rect">
            <a:avLst/>
          </a:prstGeom>
          <a:solidFill>
            <a:srgbClr val="EDEDED"/>
          </a:solidFill>
          <a:ln w="9525">
            <a:solidFill>
              <a:srgbClr val="BFBFBF"/>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1440"/>
          <a:lstStyle/>
          <a:p>
            <a:pPr algn="l">
              <a:spcAft>
                <a:spcPts val="400"/>
              </a:spcAft>
            </a:pPr>
            <a:r>
              <a:rPr sz="1900" b="1" i="0">
                <a:solidFill>
                  <a:srgbClr val="0A0D0F"/>
                </a:solidFill>
                <a:latin typeface="Calibri"/>
              </a:rPr>
              <a:t>Losses and risks</a:t>
            </a:r>
          </a:p>
          <a:p>
            <a:pPr algn="l">
              <a:spcAft>
                <a:spcPts val="600"/>
              </a:spcAft>
            </a:pPr>
            <a:r>
              <a:rPr sz="1200" b="0" i="1">
                <a:solidFill>
                  <a:srgbClr val="595959"/>
                </a:solidFill>
                <a:latin typeface="Calibri"/>
              </a:rPr>
              <a:t>What we lost, or could, and why</a:t>
            </a:r>
          </a:p>
          <a:p>
            <a:pPr algn="l">
              <a:spcAft>
                <a:spcPts val="300"/>
              </a:spcAft>
            </a:pPr>
            <a:r>
              <a:rPr sz="1500" b="0" i="1">
                <a:solidFill>
                  <a:srgbClr val="1F4E79"/>
                </a:solidFill>
                <a:latin typeface="Calibri"/>
              </a:rPr>
              <a:t>[Point and evidence]</a:t>
            </a:r>
          </a:p>
          <a:p>
            <a:pPr algn="l">
              <a:spcAft>
                <a:spcPts val="300"/>
              </a:spcAft>
            </a:pPr>
            <a:r>
              <a:rPr sz="1500" b="0" i="1">
                <a:solidFill>
                  <a:srgbClr val="1F4E79"/>
                </a:solidFill>
                <a:latin typeface="Calibri"/>
              </a:rPr>
              <a:t>[Point and evidence]</a:t>
            </a:r>
          </a:p>
          <a:p>
            <a:pPr algn="l">
              <a:spcAft>
                <a:spcPts val="300"/>
              </a:spcAft>
            </a:pPr>
            <a:r>
              <a:rPr sz="1500" b="0" i="1">
                <a:solidFill>
                  <a:srgbClr val="1F4E79"/>
                </a:solidFill>
                <a:latin typeface="Calibri"/>
              </a:rPr>
              <a:t>[Point and evidence]</a:t>
            </a:r>
          </a:p>
        </p:txBody>
      </p:sp>
      <p:sp>
        <p:nvSpPr>
          <p:cNvPr id="9" name="Market signals"/>
          <p:cNvSpPr/>
          <p:nvPr/>
        </p:nvSpPr>
        <p:spPr>
          <a:xfrm>
            <a:off x="8046719" y="1920240"/>
            <a:ext cx="3611880" cy="4114800"/>
          </a:xfrm>
          <a:prstGeom prst="rect">
            <a:avLst/>
          </a:prstGeom>
          <a:solidFill>
            <a:srgbClr val="D9F5F6"/>
          </a:solidFill>
          <a:ln w="9525">
            <a:solidFill>
              <a:srgbClr val="BFBFBF"/>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1440"/>
          <a:lstStyle/>
          <a:p>
            <a:pPr algn="l">
              <a:spcAft>
                <a:spcPts val="400"/>
              </a:spcAft>
            </a:pPr>
            <a:r>
              <a:rPr sz="1900" b="1" i="0">
                <a:solidFill>
                  <a:srgbClr val="0A0D0F"/>
                </a:solidFill>
                <a:latin typeface="Calibri"/>
              </a:rPr>
              <a:t>Market signals</a:t>
            </a:r>
          </a:p>
          <a:p>
            <a:pPr algn="l">
              <a:spcAft>
                <a:spcPts val="600"/>
              </a:spcAft>
            </a:pPr>
            <a:r>
              <a:rPr sz="1200" b="0" i="1">
                <a:solidFill>
                  <a:srgbClr val="595959"/>
                </a:solidFill>
                <a:latin typeface="Calibri"/>
              </a:rPr>
              <a:t>What is changing around us</a:t>
            </a:r>
          </a:p>
          <a:p>
            <a:pPr algn="l">
              <a:spcAft>
                <a:spcPts val="300"/>
              </a:spcAft>
            </a:pPr>
            <a:r>
              <a:rPr sz="1500" b="0" i="1">
                <a:solidFill>
                  <a:srgbClr val="1F4E79"/>
                </a:solidFill>
                <a:latin typeface="Calibri"/>
              </a:rPr>
              <a:t>[Point and evidence]</a:t>
            </a:r>
          </a:p>
          <a:p>
            <a:pPr algn="l">
              <a:spcAft>
                <a:spcPts val="300"/>
              </a:spcAft>
            </a:pPr>
            <a:r>
              <a:rPr sz="1500" b="0" i="1">
                <a:solidFill>
                  <a:srgbClr val="1F4E79"/>
                </a:solidFill>
                <a:latin typeface="Calibri"/>
              </a:rPr>
              <a:t>[Point and evidence]</a:t>
            </a:r>
          </a:p>
          <a:p>
            <a:pPr algn="l">
              <a:spcAft>
                <a:spcPts val="300"/>
              </a:spcAft>
            </a:pPr>
            <a:r>
              <a:rPr sz="1500" b="0" i="1">
                <a:solidFill>
                  <a:srgbClr val="1F4E79"/>
                </a:solidFill>
                <a:latin typeface="Calibri"/>
              </a:rPr>
              <a:t>[Point and evidence]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548640" y="320040"/>
            <a:ext cx="11064240" cy="868680"/>
          </a:xfrm>
        </p:spPr>
        <p:txBody>
          <a:bodyPr anchor="ctr" wrap="square"/>
          <a:lstStyle/>
          <a:p>
            <a:pPr algn="l"/>
            <a:r>
              <a:rPr sz="2800" b="1">
                <a:solidFill>
                  <a:srgbClr val="0A0D0F"/>
                </a:solidFill>
                <a:latin typeface="Calibri"/>
              </a:rPr>
              <a:t>People and organization</a:t>
            </a:r>
          </a:p>
        </p:txBody>
      </p:sp>
      <p:sp>
        <p:nvSpPr>
          <p:cNvPr id="3" name="Title rule"/>
          <p:cNvSpPr/>
          <p:nvPr/>
        </p:nvSpPr>
        <p:spPr>
          <a:xfrm>
            <a:off x="548640" y="1207008"/>
            <a:ext cx="11091672" cy="36576"/>
          </a:xfrm>
          <a:prstGeom prst="rect">
            <a:avLst/>
          </a:prstGeom>
          <a:solidFill>
            <a:srgbClr val="00C2C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mplate footer"/>
          <p:cNvSpPr txBox="1"/>
          <p:nvPr/>
        </p:nvSpPr>
        <p:spPr>
          <a:xfrm>
            <a:off x="548640" y="6419088"/>
            <a:ext cx="9601200" cy="274320"/>
          </a:xfrm>
          <a:prstGeom prst="rect">
            <a:avLst/>
          </a:prstGeom>
          <a:noFill/>
        </p:spPr>
        <p:txBody>
          <a:bodyPr wrap="none">
            <a:spAutoFit/>
          </a:bodyPr>
          <a:lstStyle/>
          <a:p>
            <a:r>
              <a:rPr sz="900">
                <a:solidFill>
                  <a:srgbClr val="595959"/>
                </a:solidFill>
                <a:latin typeface="Calibri"/>
              </a:rPr>
              <a:t>Free template from ForwarD²eployed · forwardeployed.work/templates/board-update-deck-template</a:t>
            </a:r>
          </a:p>
        </p:txBody>
      </p:sp>
      <p:sp>
        <p:nvSpPr>
          <p:cNvPr id="5" name="Slide number"/>
          <p:cNvSpPr txBox="1"/>
          <p:nvPr/>
        </p:nvSpPr>
        <p:spPr>
          <a:xfrm>
            <a:off x="10698480" y="6419088"/>
            <a:ext cx="941832" cy="274320"/>
          </a:xfrm>
          <a:prstGeom prst="rect">
            <a:avLst/>
          </a:prstGeom>
          <a:noFill/>
        </p:spPr>
        <p:txBody>
          <a:bodyPr wrap="none">
            <a:spAutoFit/>
          </a:bodyPr>
          <a:lstStyle/>
          <a:p>
            <a:pPr algn="r"/>
            <a:fld id="{B6F15528-21DE-4FAA-801E-634DDDAF4B2B}" type="slidenum">
              <a:rPr lang="en-US" sz="900">
                <a:solidFill>
                  <a:srgbClr val="595959"/>
                </a:solidFill>
              </a:rPr>
              <a:t>‹#›</a:t>
            </a:fld>
          </a:p>
        </p:txBody>
      </p:sp>
      <p:sp>
        <p:nvSpPr>
          <p:cNvPr id="6" name="Instruction"/>
          <p:cNvSpPr txBox="1"/>
          <p:nvPr/>
        </p:nvSpPr>
        <p:spPr>
          <a:xfrm>
            <a:off x="548640" y="1371600"/>
            <a:ext cx="11064240" cy="457200"/>
          </a:xfrm>
          <a:prstGeom prst="rect">
            <a:avLst/>
          </a:prstGeom>
          <a:noFill/>
        </p:spPr>
        <p:txBody>
          <a:bodyPr wrap="square" anchor="t" lIns="109728" rIns="109728" tIns="73152" bIns="73152">
            <a:spAutoFit/>
          </a:bodyPr>
          <a:lstStyle/>
          <a:p>
            <a:pPr>
              <a:spcAft>
                <a:spcPts val="600"/>
              </a:spcAft>
            </a:pPr>
            <a:r>
              <a:rPr sz="1300" b="0" i="1">
                <a:solidFill>
                  <a:srgbClr val="595959"/>
                </a:solidFill>
                <a:latin typeface="Calibri"/>
              </a:rPr>
              <a:t>Key hires, departures and open roles. Be candid about gaps.</a:t>
            </a:r>
          </a:p>
        </p:txBody>
      </p:sp>
      <p:graphicFrame>
        <p:nvGraphicFramePr>
          <p:cNvPr id="7" name="Table"/>
          <p:cNvGraphicFramePr>
            <a:graphicFrameLocks noGrp="1"/>
          </p:cNvGraphicFramePr>
          <p:nvPr/>
        </p:nvGraphicFramePr>
        <p:xfrm>
          <a:off x="548640" y="1828800"/>
          <a:ext cx="11091670" cy="3886200"/>
        </p:xfrm>
        <a:graphic>
          <a:graphicData uri="http://schemas.openxmlformats.org/drawingml/2006/table">
            <a:tbl>
              <a:tblPr firstRow="1">
                <a:tableStyleId>{5C22544A-7EE6-4342-B048-85BDC9FD1C3A}</a:tableStyleId>
              </a:tblPr>
              <a:tblGrid>
                <a:gridCol w="2016667"/>
                <a:gridCol w="3116668"/>
                <a:gridCol w="2933334"/>
                <a:gridCol w="3025001"/>
              </a:tblGrid>
              <a:tr h="777240">
                <a:tc>
                  <a:txBody>
                    <a:bodyPr wrap="square"/>
                    <a:lstStyle/>
                    <a:p>
                      <a:pPr algn="l"/>
                      <a:r>
                        <a:rPr sz="1200" b="1" i="0">
                          <a:solidFill>
                            <a:srgbClr val="0A0D0F"/>
                          </a:solidFill>
                          <a:latin typeface="Calibri"/>
                        </a:rPr>
                        <a:t>Area</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D9F5F6"/>
                    </a:solidFill>
                  </a:tcPr>
                </a:tc>
                <a:tc>
                  <a:txBody>
                    <a:bodyPr wrap="square"/>
                    <a:lstStyle/>
                    <a:p>
                      <a:pPr algn="l"/>
                      <a:r>
                        <a:rPr sz="1200" b="1" i="0">
                          <a:solidFill>
                            <a:srgbClr val="0A0D0F"/>
                          </a:solidFill>
                          <a:latin typeface="Calibri"/>
                        </a:rPr>
                        <a:t>Change this period</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D9F5F6"/>
                    </a:solidFill>
                  </a:tcPr>
                </a:tc>
                <a:tc>
                  <a:txBody>
                    <a:bodyPr wrap="square"/>
                    <a:lstStyle/>
                    <a:p>
                      <a:pPr algn="l"/>
                      <a:r>
                        <a:rPr sz="1200" b="1" i="0">
                          <a:solidFill>
                            <a:srgbClr val="0A0D0F"/>
                          </a:solidFill>
                          <a:latin typeface="Calibri"/>
                        </a:rPr>
                        <a:t>Open roles or gaps</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D9F5F6"/>
                    </a:solidFill>
                  </a:tcPr>
                </a:tc>
                <a:tc>
                  <a:txBody>
                    <a:bodyPr wrap="square"/>
                    <a:lstStyle/>
                    <a:p>
                      <a:pPr algn="l"/>
                      <a:r>
                        <a:rPr sz="1200" b="1" i="0">
                          <a:solidFill>
                            <a:srgbClr val="0A0D0F"/>
                          </a:solidFill>
                          <a:latin typeface="Calibri"/>
                        </a:rPr>
                        <a:t>Plan</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D9F5F6"/>
                    </a:solidFill>
                  </a:tcPr>
                </a:tc>
              </a:tr>
              <a:tr h="777240">
                <a:tc>
                  <a:txBody>
                    <a:bodyPr wrap="square"/>
                    <a:lstStyle/>
                    <a:p>
                      <a:pPr algn="l"/>
                      <a:r>
                        <a:rPr sz="1200" b="1" i="1">
                          <a:solidFill>
                            <a:srgbClr val="1F4E79"/>
                          </a:solidFill>
                          <a:latin typeface="Calibri"/>
                        </a:rPr>
                        <a:t>[Leadership]</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r>
                        <a:rPr sz="1200" b="0" i="1">
                          <a:solidFill>
                            <a:srgbClr val="1F4E79"/>
                          </a:solidFill>
                          <a:latin typeface="Calibri"/>
                        </a:rPr>
                        <a:t>[Change]</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r>
                        <a:rPr sz="1200" b="0" i="1">
                          <a:solidFill>
                            <a:srgbClr val="1F4E79"/>
                          </a:solidFill>
                          <a:latin typeface="Calibri"/>
                        </a:rPr>
                        <a:t>[Gap]</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r>
                        <a:rPr sz="1200" b="0" i="1">
                          <a:solidFill>
                            <a:srgbClr val="1F4E79"/>
                          </a:solidFill>
                          <a:latin typeface="Calibri"/>
                        </a:rPr>
                        <a:t>[Plan]</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777240">
                <a:tc>
                  <a:txBody>
                    <a:bodyPr wrap="square"/>
                    <a:lstStyle/>
                    <a:p>
                      <a:pPr algn="l"/>
                      <a:r>
                        <a:rPr sz="1200" b="1" i="1">
                          <a:solidFill>
                            <a:srgbClr val="1F4E79"/>
                          </a:solidFill>
                          <a:latin typeface="Calibri"/>
                        </a:rPr>
                        <a:t>[Sales or growth]</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777240">
                <a:tc>
                  <a:txBody>
                    <a:bodyPr wrap="square"/>
                    <a:lstStyle/>
                    <a:p>
                      <a:pPr algn="l"/>
                      <a:r>
                        <a:rPr sz="1200" b="1" i="1">
                          <a:solidFill>
                            <a:srgbClr val="1F4E79"/>
                          </a:solidFill>
                          <a:latin typeface="Calibri"/>
                        </a:rPr>
                        <a:t>[Product or delivery]</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777240">
                <a:tc>
                  <a:txBody>
                    <a:bodyPr wrap="square"/>
                    <a:lstStyle/>
                    <a:p>
                      <a:pPr algn="l"/>
                      <a:r>
                        <a:rPr sz="1200" b="1" i="1">
                          <a:solidFill>
                            <a:srgbClr val="1F4E79"/>
                          </a:solidFill>
                          <a:latin typeface="Calibri"/>
                        </a:rPr>
                        <a:t>[Operations and finance]</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bl>
          </a:graphicData>
        </a:graphic>
      </p:graphicFrame>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548640" y="320040"/>
            <a:ext cx="11064240" cy="868680"/>
          </a:xfrm>
        </p:spPr>
        <p:txBody>
          <a:bodyPr anchor="ctr" wrap="square"/>
          <a:lstStyle/>
          <a:p>
            <a:pPr algn="l"/>
            <a:r>
              <a:rPr sz="2800" b="1">
                <a:solidFill>
                  <a:srgbClr val="0A0D0F"/>
                </a:solidFill>
                <a:latin typeface="Calibri"/>
              </a:rPr>
              <a:t>Risks and issues</a:t>
            </a:r>
          </a:p>
        </p:txBody>
      </p:sp>
      <p:sp>
        <p:nvSpPr>
          <p:cNvPr id="3" name="Title rule"/>
          <p:cNvSpPr/>
          <p:nvPr/>
        </p:nvSpPr>
        <p:spPr>
          <a:xfrm>
            <a:off x="548640" y="1207008"/>
            <a:ext cx="11091672" cy="36576"/>
          </a:xfrm>
          <a:prstGeom prst="rect">
            <a:avLst/>
          </a:prstGeom>
          <a:solidFill>
            <a:srgbClr val="00C2C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mplate footer"/>
          <p:cNvSpPr txBox="1"/>
          <p:nvPr/>
        </p:nvSpPr>
        <p:spPr>
          <a:xfrm>
            <a:off x="548640" y="6419088"/>
            <a:ext cx="9601200" cy="274320"/>
          </a:xfrm>
          <a:prstGeom prst="rect">
            <a:avLst/>
          </a:prstGeom>
          <a:noFill/>
        </p:spPr>
        <p:txBody>
          <a:bodyPr wrap="none">
            <a:spAutoFit/>
          </a:bodyPr>
          <a:lstStyle/>
          <a:p>
            <a:r>
              <a:rPr sz="900">
                <a:solidFill>
                  <a:srgbClr val="595959"/>
                </a:solidFill>
                <a:latin typeface="Calibri"/>
              </a:rPr>
              <a:t>Free template from ForwarD²eployed · forwardeployed.work/templates/board-update-deck-template</a:t>
            </a:r>
          </a:p>
        </p:txBody>
      </p:sp>
      <p:sp>
        <p:nvSpPr>
          <p:cNvPr id="5" name="Slide number"/>
          <p:cNvSpPr txBox="1"/>
          <p:nvPr/>
        </p:nvSpPr>
        <p:spPr>
          <a:xfrm>
            <a:off x="10698480" y="6419088"/>
            <a:ext cx="941832" cy="274320"/>
          </a:xfrm>
          <a:prstGeom prst="rect">
            <a:avLst/>
          </a:prstGeom>
          <a:noFill/>
        </p:spPr>
        <p:txBody>
          <a:bodyPr wrap="none">
            <a:spAutoFit/>
          </a:bodyPr>
          <a:lstStyle/>
          <a:p>
            <a:pPr algn="r"/>
            <a:fld id="{B6F15528-21DE-4FAA-801E-634DDDAF4B2B}" type="slidenum">
              <a:rPr lang="en-US" sz="900">
                <a:solidFill>
                  <a:srgbClr val="595959"/>
                </a:solidFill>
              </a:rPr>
              <a:t>‹#›</a:t>
            </a:fld>
          </a:p>
        </p:txBody>
      </p:sp>
      <p:sp>
        <p:nvSpPr>
          <p:cNvPr id="6" name="Instruction"/>
          <p:cNvSpPr txBox="1"/>
          <p:nvPr/>
        </p:nvSpPr>
        <p:spPr>
          <a:xfrm>
            <a:off x="548640" y="1371600"/>
            <a:ext cx="11064240" cy="457200"/>
          </a:xfrm>
          <a:prstGeom prst="rect">
            <a:avLst/>
          </a:prstGeom>
          <a:noFill/>
        </p:spPr>
        <p:txBody>
          <a:bodyPr wrap="square" anchor="t" lIns="109728" rIns="109728" tIns="73152" bIns="73152">
            <a:spAutoFit/>
          </a:bodyPr>
          <a:lstStyle/>
          <a:p>
            <a:pPr>
              <a:spcAft>
                <a:spcPts val="600"/>
              </a:spcAft>
            </a:pPr>
            <a:r>
              <a:rPr sz="1300" b="0" i="1">
                <a:solidFill>
                  <a:srgbClr val="595959"/>
                </a:solidFill>
                <a:latin typeface="Calibri"/>
              </a:rPr>
              <a:t>The few risks that could change the plan. Remove the ones that have passed.</a:t>
            </a:r>
          </a:p>
        </p:txBody>
      </p:sp>
      <p:graphicFrame>
        <p:nvGraphicFramePr>
          <p:cNvPr id="7" name="Table"/>
          <p:cNvGraphicFramePr>
            <a:graphicFrameLocks noGrp="1"/>
          </p:cNvGraphicFramePr>
          <p:nvPr/>
        </p:nvGraphicFramePr>
        <p:xfrm>
          <a:off x="548640" y="1828800"/>
          <a:ext cx="11091669" cy="4114800"/>
        </p:xfrm>
        <a:graphic>
          <a:graphicData uri="http://schemas.openxmlformats.org/drawingml/2006/table">
            <a:tbl>
              <a:tblPr firstRow="1">
                <a:tableStyleId>{5C22544A-7EE6-4342-B048-85BDC9FD1C3A}</a:tableStyleId>
              </a:tblPr>
              <a:tblGrid>
                <a:gridCol w="3113451"/>
                <a:gridCol w="1459430"/>
                <a:gridCol w="1459430"/>
                <a:gridCol w="3794519"/>
                <a:gridCol w="1264839"/>
              </a:tblGrid>
              <a:tr h="685800">
                <a:tc>
                  <a:txBody>
                    <a:bodyPr wrap="square"/>
                    <a:lstStyle/>
                    <a:p>
                      <a:pPr algn="l"/>
                      <a:r>
                        <a:rPr sz="1200" b="1" i="0">
                          <a:solidFill>
                            <a:srgbClr val="0A0D0F"/>
                          </a:solidFill>
                          <a:latin typeface="Calibri"/>
                        </a:rPr>
                        <a:t>Risk or issue</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D9F5F6"/>
                    </a:solidFill>
                  </a:tcPr>
                </a:tc>
                <a:tc>
                  <a:txBody>
                    <a:bodyPr wrap="square"/>
                    <a:lstStyle/>
                    <a:p>
                      <a:pPr algn="l"/>
                      <a:r>
                        <a:rPr sz="1200" b="1" i="0">
                          <a:solidFill>
                            <a:srgbClr val="0A0D0F"/>
                          </a:solidFill>
                          <a:latin typeface="Calibri"/>
                        </a:rPr>
                        <a:t>Likelihood</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D9F5F6"/>
                    </a:solidFill>
                  </a:tcPr>
                </a:tc>
                <a:tc>
                  <a:txBody>
                    <a:bodyPr wrap="square"/>
                    <a:lstStyle/>
                    <a:p>
                      <a:pPr algn="l"/>
                      <a:r>
                        <a:rPr sz="1200" b="1" i="0">
                          <a:solidFill>
                            <a:srgbClr val="0A0D0F"/>
                          </a:solidFill>
                          <a:latin typeface="Calibri"/>
                        </a:rPr>
                        <a:t>Impact</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D9F5F6"/>
                    </a:solidFill>
                  </a:tcPr>
                </a:tc>
                <a:tc>
                  <a:txBody>
                    <a:bodyPr wrap="square"/>
                    <a:lstStyle/>
                    <a:p>
                      <a:pPr algn="l"/>
                      <a:r>
                        <a:rPr sz="1200" b="1" i="0">
                          <a:solidFill>
                            <a:srgbClr val="0A0D0F"/>
                          </a:solidFill>
                          <a:latin typeface="Calibri"/>
                        </a:rPr>
                        <a:t>What we are doing</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D9F5F6"/>
                    </a:solidFill>
                  </a:tcPr>
                </a:tc>
                <a:tc>
                  <a:txBody>
                    <a:bodyPr wrap="square"/>
                    <a:lstStyle/>
                    <a:p>
                      <a:pPr algn="l"/>
                      <a:r>
                        <a:rPr sz="1200" b="1" i="0">
                          <a:solidFill>
                            <a:srgbClr val="0A0D0F"/>
                          </a:solidFill>
                          <a:latin typeface="Calibri"/>
                        </a:rPr>
                        <a:t>Owner</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D9F5F6"/>
                    </a:solidFill>
                  </a:tcPr>
                </a:tc>
              </a:tr>
              <a:tr h="685800">
                <a:tc>
                  <a:txBody>
                    <a:bodyPr wrap="square"/>
                    <a:lstStyle/>
                    <a:p>
                      <a:pPr algn="l"/>
                      <a:r>
                        <a:rPr sz="1200" b="1" i="1">
                          <a:solidFill>
                            <a:srgbClr val="1F4E79"/>
                          </a:solidFill>
                          <a:latin typeface="Calibri"/>
                        </a:rPr>
                        <a:t>[A specific risk]</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r>
                        <a:rPr sz="1200" b="0" i="1">
                          <a:solidFill>
                            <a:srgbClr val="1F4E79"/>
                          </a:solidFill>
                          <a:latin typeface="Calibri"/>
                        </a:rPr>
                        <a:t>[Low / Medium / High]</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r>
                        <a:rPr sz="1200" b="0" i="1">
                          <a:solidFill>
                            <a:srgbClr val="1F4E79"/>
                          </a:solidFill>
                          <a:latin typeface="Calibri"/>
                        </a:rPr>
                        <a:t>[Low / Medium / High]</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r>
                        <a:rPr sz="1200" b="0" i="1">
                          <a:solidFill>
                            <a:srgbClr val="1F4E79"/>
                          </a:solidFill>
                          <a:latin typeface="Calibri"/>
                        </a:rPr>
                        <a:t>[Mitigation]</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r>
                        <a:rPr sz="1200" b="0" i="1">
                          <a:solidFill>
                            <a:srgbClr val="1F4E79"/>
                          </a:solidFill>
                          <a:latin typeface="Calibri"/>
                        </a:rPr>
                        <a:t>[Owner]</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685800">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685800">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685800">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685800">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bl>
          </a:graphicData>
        </a:graphic>
      </p:graphicFrame>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548640" y="320040"/>
            <a:ext cx="11064240" cy="868680"/>
          </a:xfrm>
        </p:spPr>
        <p:txBody>
          <a:bodyPr anchor="ctr" wrap="square"/>
          <a:lstStyle/>
          <a:p>
            <a:pPr algn="l"/>
            <a:r>
              <a:rPr sz="2800" b="1">
                <a:solidFill>
                  <a:srgbClr val="0A0D0F"/>
                </a:solidFill>
                <a:latin typeface="Calibri"/>
              </a:rPr>
              <a:t>Cash and outlook</a:t>
            </a:r>
          </a:p>
        </p:txBody>
      </p:sp>
      <p:sp>
        <p:nvSpPr>
          <p:cNvPr id="3" name="Title rule"/>
          <p:cNvSpPr/>
          <p:nvPr/>
        </p:nvSpPr>
        <p:spPr>
          <a:xfrm>
            <a:off x="548640" y="1207008"/>
            <a:ext cx="11091672" cy="36576"/>
          </a:xfrm>
          <a:prstGeom prst="rect">
            <a:avLst/>
          </a:prstGeom>
          <a:solidFill>
            <a:srgbClr val="00C2C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mplate footer"/>
          <p:cNvSpPr txBox="1"/>
          <p:nvPr/>
        </p:nvSpPr>
        <p:spPr>
          <a:xfrm>
            <a:off x="548640" y="6419088"/>
            <a:ext cx="9601200" cy="274320"/>
          </a:xfrm>
          <a:prstGeom prst="rect">
            <a:avLst/>
          </a:prstGeom>
          <a:noFill/>
        </p:spPr>
        <p:txBody>
          <a:bodyPr wrap="none">
            <a:spAutoFit/>
          </a:bodyPr>
          <a:lstStyle/>
          <a:p>
            <a:r>
              <a:rPr sz="900">
                <a:solidFill>
                  <a:srgbClr val="595959"/>
                </a:solidFill>
                <a:latin typeface="Calibri"/>
              </a:rPr>
              <a:t>Free template from ForwarD²eployed · forwardeployed.work/templates/board-update-deck-template</a:t>
            </a:r>
          </a:p>
        </p:txBody>
      </p:sp>
      <p:sp>
        <p:nvSpPr>
          <p:cNvPr id="5" name="Slide number"/>
          <p:cNvSpPr txBox="1"/>
          <p:nvPr/>
        </p:nvSpPr>
        <p:spPr>
          <a:xfrm>
            <a:off x="10698480" y="6419088"/>
            <a:ext cx="941832" cy="274320"/>
          </a:xfrm>
          <a:prstGeom prst="rect">
            <a:avLst/>
          </a:prstGeom>
          <a:noFill/>
        </p:spPr>
        <p:txBody>
          <a:bodyPr wrap="none">
            <a:spAutoFit/>
          </a:bodyPr>
          <a:lstStyle/>
          <a:p>
            <a:pPr algn="r"/>
            <a:fld id="{B6F15528-21DE-4FAA-801E-634DDDAF4B2B}" type="slidenum">
              <a:rPr lang="en-US" sz="900">
                <a:solidFill>
                  <a:srgbClr val="595959"/>
                </a:solidFill>
              </a:rPr>
              <a:t>‹#›</a:t>
            </a:fld>
          </a:p>
        </p:txBody>
      </p:sp>
      <p:sp>
        <p:nvSpPr>
          <p:cNvPr id="6" name="Instruction"/>
          <p:cNvSpPr txBox="1"/>
          <p:nvPr/>
        </p:nvSpPr>
        <p:spPr>
          <a:xfrm>
            <a:off x="548640" y="1371600"/>
            <a:ext cx="11064240" cy="457200"/>
          </a:xfrm>
          <a:prstGeom prst="rect">
            <a:avLst/>
          </a:prstGeom>
          <a:noFill/>
        </p:spPr>
        <p:txBody>
          <a:bodyPr wrap="square" anchor="t" lIns="109728" rIns="109728" tIns="73152" bIns="73152">
            <a:spAutoFit/>
          </a:bodyPr>
          <a:lstStyle/>
          <a:p>
            <a:pPr>
              <a:spcAft>
                <a:spcPts val="600"/>
              </a:spcAft>
            </a:pPr>
            <a:r>
              <a:rPr sz="1300" b="0" i="1">
                <a:solidFill>
                  <a:srgbClr val="595959"/>
                </a:solidFill>
                <a:latin typeface="Calibri"/>
              </a:rPr>
              <a:t>Cash today, the next period and how long it lasts, with the assumptions stated.</a:t>
            </a:r>
          </a:p>
        </p:txBody>
      </p:sp>
      <p:sp>
        <p:nvSpPr>
          <p:cNvPr id="7" name="Cash"/>
          <p:cNvSpPr/>
          <p:nvPr/>
        </p:nvSpPr>
        <p:spPr>
          <a:xfrm>
            <a:off x="548640" y="1920240"/>
            <a:ext cx="5440680" cy="4114800"/>
          </a:xfrm>
          <a:prstGeom prst="rect">
            <a:avLst/>
          </a:prstGeom>
          <a:solidFill>
            <a:srgbClr val="D9F5F6"/>
          </a:solidFill>
          <a:ln w="9525">
            <a:solidFill>
              <a:srgbClr val="BFBFBF"/>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1440"/>
          <a:lstStyle/>
          <a:p>
            <a:pPr algn="l">
              <a:spcAft>
                <a:spcPts val="400"/>
              </a:spcAft>
            </a:pPr>
            <a:r>
              <a:rPr sz="1900" b="1" i="0">
                <a:solidFill>
                  <a:srgbClr val="0A0D0F"/>
                </a:solidFill>
                <a:latin typeface="Calibri"/>
              </a:rPr>
              <a:t>Cash</a:t>
            </a:r>
          </a:p>
          <a:p>
            <a:pPr algn="l">
              <a:spcAft>
                <a:spcPts val="600"/>
              </a:spcAft>
            </a:pPr>
            <a:r>
              <a:rPr sz="1200" b="0" i="1">
                <a:solidFill>
                  <a:srgbClr val="595959"/>
                </a:solidFill>
                <a:latin typeface="Calibri"/>
              </a:rPr>
              <a:t>Numbers with their assumptions</a:t>
            </a:r>
          </a:p>
          <a:p>
            <a:pPr algn="l">
              <a:spcAft>
                <a:spcPts val="300"/>
              </a:spcAft>
            </a:pPr>
            <a:r>
              <a:rPr sz="1500" b="0" i="1">
                <a:solidFill>
                  <a:srgbClr val="1F4E79"/>
                </a:solidFill>
                <a:latin typeface="Calibri"/>
              </a:rPr>
              <a:t>[Cash at period end]</a:t>
            </a:r>
          </a:p>
          <a:p>
            <a:pPr algn="l">
              <a:spcAft>
                <a:spcPts val="300"/>
              </a:spcAft>
            </a:pPr>
            <a:r>
              <a:rPr sz="1500" b="0" i="1">
                <a:solidFill>
                  <a:srgbClr val="1F4E79"/>
                </a:solidFill>
                <a:latin typeface="Calibri"/>
              </a:rPr>
              <a:t>[Expected receipts and payments next period]</a:t>
            </a:r>
          </a:p>
          <a:p>
            <a:pPr algn="l">
              <a:spcAft>
                <a:spcPts val="300"/>
              </a:spcAft>
            </a:pPr>
            <a:r>
              <a:rPr sz="1500" b="0" i="1">
                <a:solidFill>
                  <a:srgbClr val="1F4E79"/>
                </a:solidFill>
                <a:latin typeface="Calibri"/>
              </a:rPr>
              <a:t>[How long cash lasts, on which assumptions]</a:t>
            </a:r>
          </a:p>
        </p:txBody>
      </p:sp>
      <p:sp>
        <p:nvSpPr>
          <p:cNvPr id="8" name="Outlook"/>
          <p:cNvSpPr/>
          <p:nvPr/>
        </p:nvSpPr>
        <p:spPr>
          <a:xfrm>
            <a:off x="6199632" y="1920240"/>
            <a:ext cx="5440680" cy="4114800"/>
          </a:xfrm>
          <a:prstGeom prst="rect">
            <a:avLst/>
          </a:prstGeom>
          <a:solidFill>
            <a:srgbClr val="EDEDED"/>
          </a:solidFill>
          <a:ln w="9525">
            <a:solidFill>
              <a:srgbClr val="BFBFBF"/>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1440"/>
          <a:lstStyle/>
          <a:p>
            <a:pPr algn="l">
              <a:spcAft>
                <a:spcPts val="400"/>
              </a:spcAft>
            </a:pPr>
            <a:r>
              <a:rPr sz="1900" b="1" i="0">
                <a:solidFill>
                  <a:srgbClr val="0A0D0F"/>
                </a:solidFill>
                <a:latin typeface="Calibri"/>
              </a:rPr>
              <a:t>Outlook</a:t>
            </a:r>
          </a:p>
          <a:p>
            <a:pPr algn="l">
              <a:spcAft>
                <a:spcPts val="600"/>
              </a:spcAft>
            </a:pPr>
            <a:r>
              <a:rPr sz="1200" b="0" i="1">
                <a:solidFill>
                  <a:srgbClr val="595959"/>
                </a:solidFill>
                <a:latin typeface="Calibri"/>
              </a:rPr>
              <a:t>Changes since last time are the news</a:t>
            </a:r>
          </a:p>
          <a:p>
            <a:pPr algn="l">
              <a:spcAft>
                <a:spcPts val="300"/>
              </a:spcAft>
            </a:pPr>
            <a:r>
              <a:rPr sz="1500" b="0" i="1">
                <a:solidFill>
                  <a:srgbClr val="1F4E79"/>
                </a:solidFill>
                <a:latin typeface="Calibri"/>
              </a:rPr>
              <a:t>[Forecast for the next period]</a:t>
            </a:r>
          </a:p>
          <a:p>
            <a:pPr algn="l">
              <a:spcAft>
                <a:spcPts val="300"/>
              </a:spcAft>
            </a:pPr>
            <a:r>
              <a:rPr sz="1500" b="0" i="1">
                <a:solidFill>
                  <a:srgbClr val="1F4E79"/>
                </a:solidFill>
                <a:latin typeface="Calibri"/>
              </a:rPr>
              <a:t>[What has changed since the last forecast]</a:t>
            </a:r>
          </a:p>
          <a:p>
            <a:pPr algn="l">
              <a:spcAft>
                <a:spcPts val="300"/>
              </a:spcAft>
            </a:pPr>
            <a:r>
              <a:rPr sz="1500" b="0" i="1">
                <a:solidFill>
                  <a:srgbClr val="1F4E79"/>
                </a:solidFill>
                <a:latin typeface="Calibri"/>
              </a:rPr>
              <a:t>[The main assumptions, and what would break them]</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548640" y="320040"/>
            <a:ext cx="11064240" cy="868680"/>
          </a:xfrm>
        </p:spPr>
        <p:txBody>
          <a:bodyPr anchor="ctr" wrap="square"/>
          <a:lstStyle/>
          <a:p>
            <a:pPr algn="l"/>
            <a:r>
              <a:rPr sz="2800" b="1">
                <a:solidFill>
                  <a:srgbClr val="0A0D0F"/>
                </a:solidFill>
                <a:latin typeface="Calibri"/>
              </a:rPr>
              <a:t>Decisions requested</a:t>
            </a:r>
          </a:p>
        </p:txBody>
      </p:sp>
      <p:sp>
        <p:nvSpPr>
          <p:cNvPr id="3" name="Title rule"/>
          <p:cNvSpPr/>
          <p:nvPr/>
        </p:nvSpPr>
        <p:spPr>
          <a:xfrm>
            <a:off x="548640" y="1207008"/>
            <a:ext cx="11091672" cy="36576"/>
          </a:xfrm>
          <a:prstGeom prst="rect">
            <a:avLst/>
          </a:prstGeom>
          <a:solidFill>
            <a:srgbClr val="00C2C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mplate footer"/>
          <p:cNvSpPr txBox="1"/>
          <p:nvPr/>
        </p:nvSpPr>
        <p:spPr>
          <a:xfrm>
            <a:off x="548640" y="6419088"/>
            <a:ext cx="9601200" cy="274320"/>
          </a:xfrm>
          <a:prstGeom prst="rect">
            <a:avLst/>
          </a:prstGeom>
          <a:noFill/>
        </p:spPr>
        <p:txBody>
          <a:bodyPr wrap="none">
            <a:spAutoFit/>
          </a:bodyPr>
          <a:lstStyle/>
          <a:p>
            <a:r>
              <a:rPr sz="900">
                <a:solidFill>
                  <a:srgbClr val="595959"/>
                </a:solidFill>
                <a:latin typeface="Calibri"/>
              </a:rPr>
              <a:t>Free template from ForwarD²eployed · forwardeployed.work/templates/board-update-deck-template</a:t>
            </a:r>
          </a:p>
        </p:txBody>
      </p:sp>
      <p:sp>
        <p:nvSpPr>
          <p:cNvPr id="5" name="Slide number"/>
          <p:cNvSpPr txBox="1"/>
          <p:nvPr/>
        </p:nvSpPr>
        <p:spPr>
          <a:xfrm>
            <a:off x="10698480" y="6419088"/>
            <a:ext cx="941832" cy="274320"/>
          </a:xfrm>
          <a:prstGeom prst="rect">
            <a:avLst/>
          </a:prstGeom>
          <a:noFill/>
        </p:spPr>
        <p:txBody>
          <a:bodyPr wrap="none">
            <a:spAutoFit/>
          </a:bodyPr>
          <a:lstStyle/>
          <a:p>
            <a:pPr algn="r"/>
            <a:fld id="{B6F15528-21DE-4FAA-801E-634DDDAF4B2B}" type="slidenum">
              <a:rPr lang="en-US" sz="900">
                <a:solidFill>
                  <a:srgbClr val="595959"/>
                </a:solidFill>
              </a:rPr>
              <a:t>‹#›</a:t>
            </a:fld>
          </a:p>
        </p:txBody>
      </p:sp>
      <p:sp>
        <p:nvSpPr>
          <p:cNvPr id="6" name="Instruction"/>
          <p:cNvSpPr txBox="1"/>
          <p:nvPr/>
        </p:nvSpPr>
        <p:spPr>
          <a:xfrm>
            <a:off x="548640" y="1371600"/>
            <a:ext cx="11064240" cy="457200"/>
          </a:xfrm>
          <a:prstGeom prst="rect">
            <a:avLst/>
          </a:prstGeom>
          <a:noFill/>
        </p:spPr>
        <p:txBody>
          <a:bodyPr wrap="square" anchor="t" lIns="109728" rIns="109728" tIns="73152" bIns="73152">
            <a:spAutoFit/>
          </a:bodyPr>
          <a:lstStyle/>
          <a:p>
            <a:pPr>
              <a:spcAft>
                <a:spcPts val="600"/>
              </a:spcAft>
            </a:pPr>
            <a:r>
              <a:rPr sz="1300" b="0" i="1">
                <a:solidFill>
                  <a:srgbClr val="595959"/>
                </a:solidFill>
                <a:latin typeface="Calibri"/>
              </a:rPr>
              <a:t>A question the board can answer, a recommendation, a reason and a date.</a:t>
            </a:r>
          </a:p>
        </p:txBody>
      </p:sp>
      <p:graphicFrame>
        <p:nvGraphicFramePr>
          <p:cNvPr id="7" name="Table"/>
          <p:cNvGraphicFramePr>
            <a:graphicFrameLocks noGrp="1"/>
          </p:cNvGraphicFramePr>
          <p:nvPr/>
        </p:nvGraphicFramePr>
        <p:xfrm>
          <a:off x="548640" y="1828800"/>
          <a:ext cx="11091671" cy="3291840"/>
        </p:xfrm>
        <a:graphic>
          <a:graphicData uri="http://schemas.openxmlformats.org/drawingml/2006/table">
            <a:tbl>
              <a:tblPr firstRow="1">
                <a:tableStyleId>{5C22544A-7EE6-4342-B048-85BDC9FD1C3A}</a:tableStyleId>
              </a:tblPr>
              <a:tblGrid>
                <a:gridCol w="379202"/>
                <a:gridCol w="3412822"/>
                <a:gridCol w="2654417"/>
                <a:gridCol w="3412822"/>
                <a:gridCol w="1232408"/>
              </a:tblGrid>
              <a:tr h="822960">
                <a:tc>
                  <a:txBody>
                    <a:bodyPr wrap="square"/>
                    <a:lstStyle/>
                    <a:p>
                      <a:pPr algn="l"/>
                      <a:r>
                        <a:rPr sz="1200" b="1" i="0">
                          <a:solidFill>
                            <a:srgbClr val="0A0D0F"/>
                          </a:solidFill>
                          <a:latin typeface="Calibri"/>
                        </a:rPr>
                        <a:t>#</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D9F5F6"/>
                    </a:solidFill>
                  </a:tcPr>
                </a:tc>
                <a:tc>
                  <a:txBody>
                    <a:bodyPr wrap="square"/>
                    <a:lstStyle/>
                    <a:p>
                      <a:pPr algn="l"/>
                      <a:r>
                        <a:rPr sz="1200" b="1" i="0">
                          <a:solidFill>
                            <a:srgbClr val="0A0D0F"/>
                          </a:solidFill>
                          <a:latin typeface="Calibri"/>
                        </a:rPr>
                        <a:t>Decision</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D9F5F6"/>
                    </a:solidFill>
                  </a:tcPr>
                </a:tc>
                <a:tc>
                  <a:txBody>
                    <a:bodyPr wrap="square"/>
                    <a:lstStyle/>
                    <a:p>
                      <a:pPr algn="l"/>
                      <a:r>
                        <a:rPr sz="1200" b="1" i="0">
                          <a:solidFill>
                            <a:srgbClr val="0A0D0F"/>
                          </a:solidFill>
                          <a:latin typeface="Calibri"/>
                        </a:rPr>
                        <a:t>Our recommendation</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D9F5F6"/>
                    </a:solidFill>
                  </a:tcPr>
                </a:tc>
                <a:tc>
                  <a:txBody>
                    <a:bodyPr wrap="square"/>
                    <a:lstStyle/>
                    <a:p>
                      <a:pPr algn="l"/>
                      <a:r>
                        <a:rPr sz="1200" b="1" i="0">
                          <a:solidFill>
                            <a:srgbClr val="0A0D0F"/>
                          </a:solidFill>
                          <a:latin typeface="Calibri"/>
                        </a:rPr>
                        <a:t>Why</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D9F5F6"/>
                    </a:solidFill>
                  </a:tcPr>
                </a:tc>
                <a:tc>
                  <a:txBody>
                    <a:bodyPr wrap="square"/>
                    <a:lstStyle/>
                    <a:p>
                      <a:pPr algn="l"/>
                      <a:r>
                        <a:rPr sz="1200" b="1" i="0">
                          <a:solidFill>
                            <a:srgbClr val="0A0D0F"/>
                          </a:solidFill>
                          <a:latin typeface="Calibri"/>
                        </a:rPr>
                        <a:t>Needed by</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D9F5F6"/>
                    </a:solidFill>
                  </a:tcPr>
                </a:tc>
              </a:tr>
              <a:tr h="822960">
                <a:tc>
                  <a:txBody>
                    <a:bodyPr wrap="square"/>
                    <a:lstStyle/>
                    <a:p>
                      <a:pPr algn="l"/>
                      <a:r>
                        <a:rPr sz="1200" b="1" i="0">
                          <a:solidFill>
                            <a:srgbClr val="0A0D0F"/>
                          </a:solidFill>
                          <a:latin typeface="Calibri"/>
                        </a:rPr>
                        <a:t>1</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r>
                        <a:rPr sz="1200" b="0" i="1">
                          <a:solidFill>
                            <a:srgbClr val="1F4E79"/>
                          </a:solidFill>
                          <a:latin typeface="Calibri"/>
                        </a:rPr>
                        <a:t>[The question for the board]</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r>
                        <a:rPr sz="1200" b="0" i="1">
                          <a:solidFill>
                            <a:srgbClr val="1F4E79"/>
                          </a:solidFill>
                          <a:latin typeface="Calibri"/>
                        </a:rPr>
                        <a:t>[Recommendation]</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r>
                        <a:rPr sz="1200" b="0" i="1">
                          <a:solidFill>
                            <a:srgbClr val="1F4E79"/>
                          </a:solidFill>
                          <a:latin typeface="Calibri"/>
                        </a:rPr>
                        <a:t>[Reason]</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r>
                        <a:rPr sz="1200" b="0" i="1">
                          <a:solidFill>
                            <a:srgbClr val="1F4E79"/>
                          </a:solidFill>
                          <a:latin typeface="Calibri"/>
                        </a:rPr>
                        <a:t>[Date]</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822960">
                <a:tc>
                  <a:txBody>
                    <a:bodyPr wrap="square"/>
                    <a:lstStyle/>
                    <a:p>
                      <a:pPr algn="l"/>
                      <a:r>
                        <a:rPr sz="1200" b="1" i="0">
                          <a:solidFill>
                            <a:srgbClr val="0A0D0F"/>
                          </a:solidFill>
                          <a:latin typeface="Calibri"/>
                        </a:rPr>
                        <a:t>2</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822960">
                <a:tc>
                  <a:txBody>
                    <a:bodyPr wrap="square"/>
                    <a:lstStyle/>
                    <a:p>
                      <a:pPr algn="l"/>
                      <a:r>
                        <a:rPr sz="1200" b="1" i="0">
                          <a:solidFill>
                            <a:srgbClr val="0A0D0F"/>
                          </a:solidFill>
                          <a:latin typeface="Calibri"/>
                        </a:rPr>
                        <a:t>3</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bl>
          </a:graphicData>
        </a:graphic>
      </p:graphicFrame>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548640" y="320040"/>
            <a:ext cx="11064240" cy="868680"/>
          </a:xfrm>
        </p:spPr>
        <p:txBody>
          <a:bodyPr anchor="ctr" wrap="square"/>
          <a:lstStyle/>
          <a:p>
            <a:pPr algn="l"/>
            <a:r>
              <a:rPr sz="2800" b="1">
                <a:solidFill>
                  <a:srgbClr val="0A0D0F"/>
                </a:solidFill>
                <a:latin typeface="Calibri"/>
              </a:rPr>
              <a:t>Appendix</a:t>
            </a:r>
          </a:p>
        </p:txBody>
      </p:sp>
      <p:sp>
        <p:nvSpPr>
          <p:cNvPr id="3" name="Title rule"/>
          <p:cNvSpPr/>
          <p:nvPr/>
        </p:nvSpPr>
        <p:spPr>
          <a:xfrm>
            <a:off x="548640" y="1207008"/>
            <a:ext cx="11091672" cy="36576"/>
          </a:xfrm>
          <a:prstGeom prst="rect">
            <a:avLst/>
          </a:prstGeom>
          <a:solidFill>
            <a:srgbClr val="00C2C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mplate footer"/>
          <p:cNvSpPr txBox="1"/>
          <p:nvPr/>
        </p:nvSpPr>
        <p:spPr>
          <a:xfrm>
            <a:off x="548640" y="6419088"/>
            <a:ext cx="9601200" cy="274320"/>
          </a:xfrm>
          <a:prstGeom prst="rect">
            <a:avLst/>
          </a:prstGeom>
          <a:noFill/>
        </p:spPr>
        <p:txBody>
          <a:bodyPr wrap="none">
            <a:spAutoFit/>
          </a:bodyPr>
          <a:lstStyle/>
          <a:p>
            <a:r>
              <a:rPr sz="900">
                <a:solidFill>
                  <a:srgbClr val="595959"/>
                </a:solidFill>
                <a:latin typeface="Calibri"/>
              </a:rPr>
              <a:t>Free template from ForwarD²eployed · forwardeployed.work/templates/board-update-deck-template</a:t>
            </a:r>
          </a:p>
        </p:txBody>
      </p:sp>
      <p:sp>
        <p:nvSpPr>
          <p:cNvPr id="5" name="Slide number"/>
          <p:cNvSpPr txBox="1"/>
          <p:nvPr/>
        </p:nvSpPr>
        <p:spPr>
          <a:xfrm>
            <a:off x="10698480" y="6419088"/>
            <a:ext cx="941832" cy="274320"/>
          </a:xfrm>
          <a:prstGeom prst="rect">
            <a:avLst/>
          </a:prstGeom>
          <a:noFill/>
        </p:spPr>
        <p:txBody>
          <a:bodyPr wrap="none">
            <a:spAutoFit/>
          </a:bodyPr>
          <a:lstStyle/>
          <a:p>
            <a:pPr algn="r"/>
            <a:fld id="{B6F15528-21DE-4FAA-801E-634DDDAF4B2B}" type="slidenum">
              <a:rPr lang="en-US" sz="900">
                <a:solidFill>
                  <a:srgbClr val="595959"/>
                </a:solidFill>
              </a:rPr>
              <a:t>‹#›</a:t>
            </a:fld>
          </a:p>
        </p:txBody>
      </p:sp>
      <p:sp>
        <p:nvSpPr>
          <p:cNvPr id="6" name="Appendix contents"/>
          <p:cNvSpPr txBox="1"/>
          <p:nvPr/>
        </p:nvSpPr>
        <p:spPr>
          <a:xfrm>
            <a:off x="548640" y="1554480"/>
            <a:ext cx="11064240" cy="4389120"/>
          </a:xfrm>
          <a:prstGeom prst="rect">
            <a:avLst/>
          </a:prstGeom>
          <a:noFill/>
        </p:spPr>
        <p:txBody>
          <a:bodyPr wrap="square" anchor="t" lIns="109728" rIns="109728" tIns="73152" bIns="73152">
            <a:spAutoFit/>
          </a:bodyPr>
          <a:lstStyle/>
          <a:p>
            <a:pPr marL="228600" indent="-228600">
              <a:spcAft>
                <a:spcPts val="600"/>
              </a:spcAft>
              <a:buChar char="•"/>
            </a:pPr>
            <a:r>
              <a:rPr sz="1800" b="0" i="1">
                <a:solidFill>
                  <a:srgbClr val="1F4E79"/>
                </a:solidFill>
                <a:latin typeface="Calibri"/>
              </a:rPr>
              <a:t>[Detailed financial statements, with the basis of preparation]</a:t>
            </a:r>
          </a:p>
          <a:p>
            <a:pPr marL="228600" indent="-228600">
              <a:spcAft>
                <a:spcPts val="600"/>
              </a:spcAft>
              <a:buChar char="•"/>
            </a:pPr>
            <a:r>
              <a:rPr sz="1800" b="0" i="1">
                <a:solidFill>
                  <a:srgbClr val="1F4E79"/>
                </a:solidFill>
                <a:latin typeface="Calibri"/>
              </a:rPr>
              <a:t>[Definition of each measure on the scorecard, and how it is calculated]</a:t>
            </a:r>
          </a:p>
          <a:p>
            <a:pPr marL="228600" indent="-228600">
              <a:spcAft>
                <a:spcPts val="600"/>
              </a:spcAft>
              <a:buChar char="•"/>
            </a:pPr>
            <a:r>
              <a:rPr sz="1800" b="0" i="1">
                <a:solidFill>
                  <a:srgbClr val="1F4E79"/>
                </a:solidFill>
                <a:latin typeface="Calibri"/>
              </a:rPr>
              <a:t>[Supporting documents for the decisions requested]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Board update</dc:title>
  <dc:subject>Outline for a board or investor update</dc:subject>
  <dc:creator>ForwarD²eployed editorial</dc:creator>
  <cp:keywords>template; free; forwardeployed.work</cp:keywords>
  <dc:description>Free to use and adapt for your own work. If you publish or share it, a link back is appreciated.</dc:description>
  <cp:lastModifiedBy>ForwarD²eployed editorial</cp:lastModifiedBy>
  <cp:revision>1</cp:revision>
  <dcterms:created xsi:type="dcterms:W3CDTF">2026-10-05T12:00:00Z</dcterms:created>
  <dcterms:modified xsi:type="dcterms:W3CDTF">2026-10-05T12:00:00Z</dcterms:modified>
  <cp:category/>
  <dc:language>en-US</dc:language>
</cp:coreProperties>
</file>