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9"/>
    <p:sldId id="258" r:id="rId10"/>
    <p:sldId id="259" r:id="rId11"/>
    <p:sldId id="260" r:id="rId12"/>
    <p:sldId id="261" r:id="rId13"/>
    <p:sldId id="262" r:id="rId14"/>
    <p:sldId id="263" r:id="rId15"/>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notesMaster" Target="notesMasters/notesMaster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89C1C7-3DCD-1040-A9CF-14679D8B5DDD}" type="datetimeFigureOut">
              <a:rPr lang="en-US" smtClean="0"/>
              <a:t>10/17/16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5E49A5-4136-284D-997B-48E1D791AD67}" type="slidenum">
              <a:rPr lang="en-US" smtClean="0"/>
              <a:t>‹#›</a:t>
            </a:fld>
            <a:endParaRPr lang="en-US"/>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Replace the title and subtitle. Each slide has a grey instruction line under the title: delete it once the slide is filled in. The speaker notes hold fuller guidance.</a:t>
            </a:r>
          </a:p>
        </p:txBody>
      </p:sp>
      <p:sp>
        <p:nvSpPr>
          <p:cNvPr id="4" name="Slide Number Placeholder 3"/>
          <p:cNvSpPr>
            <a:spLocks noGrp="1"/>
          </p:cNvSpPr>
          <p:nvPr>
            <p:ph type="sldNum" idx="5" sz="quarter"/>
          </p:nvPr>
        </p:nvSpPr>
        <p:spPr/>
      </p:sp>
    </p:spTree>
  </p:cSld>
  <p:clrMapOvr>
    <a:masterClrMapping/>
  </p:clrMapOvr>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Say what is being assessed and which decision the analysis feeds. A SWOT with no decision behind it becomes a list of observations. Name the time horizon and the people who will decide, and list your evidence so others can check it.</a:t>
            </a:r>
          </a:p>
        </p:txBody>
      </p:sp>
      <p:sp>
        <p:nvSpPr>
          <p:cNvPr id="4" name="Slide Number Placeholder 3"/>
          <p:cNvSpPr>
            <a:spLocks noGrp="1"/>
          </p:cNvSpPr>
          <p:nvPr>
            <p:ph type="sldNum" idx="5" sz="quarter"/>
          </p:nvPr>
        </p:nvSpPr>
        <p:spPr/>
      </p:sp>
    </p:spTree>
  </p:cSld>
  <p:clrMapOvr>
    <a:masterClrMapping/>
  </p:clrMapOvr>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Keep each box to three or four points, the ones that matter most for the decision. Strengths and weaknesses are about you (inside). Opportunities and threats are about the world around you (outside). Judge strengths and weaknesses against your alternatives, not in the abstract.</a:t>
            </a:r>
          </a:p>
        </p:txBody>
      </p:sp>
      <p:sp>
        <p:nvSpPr>
          <p:cNvPr id="4" name="Slide Number Placeholder 3"/>
          <p:cNvSpPr>
            <a:spLocks noGrp="1"/>
          </p:cNvSpPr>
          <p:nvPr>
            <p:ph type="sldNum" idx="5" sz="quarter"/>
          </p:nvPr>
        </p:nvSpPr>
        <p:spPr/>
      </p:sp>
    </p:spTree>
  </p:cSld>
  <p:clrMapOvr>
    <a:masterClrMapping/>
  </p:clrMapOvr>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Give each point its evidence. Evidence can be a number, a customer comment, a document or an observation, and it should be something another person could check. If you cannot name evidence, the point is an opinion: mark it as one or cut it.</a:t>
            </a:r>
          </a:p>
        </p:txBody>
      </p:sp>
      <p:sp>
        <p:nvSpPr>
          <p:cNvPr id="4" name="Slide Number Placeholder 3"/>
          <p:cNvSpPr>
            <a:spLocks noGrp="1"/>
          </p:cNvSpPr>
          <p:nvPr>
            <p:ph type="sldNum" idx="5" sz="quarter"/>
          </p:nvPr>
        </p:nvSpPr>
        <p:spPr/>
      </p:sp>
    </p:spTree>
  </p:cSld>
  <p:clrMapOvr>
    <a:masterClrMapping/>
  </p:clrMapOvr>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Opportunities and threats come from outside the organization: customers, competitors, rules, technology, the economy. Say how likely each is and roughly when it would matter, so the group can tell a live risk from a distant one.</a:t>
            </a:r>
          </a:p>
        </p:txBody>
      </p:sp>
      <p:sp>
        <p:nvSpPr>
          <p:cNvPr id="4" name="Slide Number Placeholder 3"/>
          <p:cNvSpPr>
            <a:spLocks noGrp="1"/>
          </p:cNvSpPr>
          <p:nvPr>
            <p:ph type="sldNum" idx="5" sz="quarter"/>
          </p:nvPr>
        </p:nvSpPr>
        <p:spPr/>
      </p:sp>
    </p:spTree>
  </p:cSld>
  <p:clrMapOvr>
    <a:masterClrMapping/>
  </p:clrMapOvr>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Pair points across the boxes and name them: for example, Strength 2 lets us capture Opportunity 1. The pairings turn a description into options. For each pairing, say what you would do first.</a:t>
            </a:r>
          </a:p>
        </p:txBody>
      </p:sp>
      <p:sp>
        <p:nvSpPr>
          <p:cNvPr id="4" name="Slide Number Placeholder 3"/>
          <p:cNvSpPr>
            <a:spLocks noGrp="1"/>
          </p:cNvSpPr>
          <p:nvPr>
            <p:ph type="sldNum" idx="5" sz="quarter"/>
          </p:nvPr>
        </p:nvSpPr>
        <p:spPr/>
      </p:sp>
    </p:spTree>
  </p:cSld>
  <p:clrMapOvr>
    <a:masterClrMapping/>
  </p:clrMapOvr>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Rank by how much each point would change the decision. Give each priority one owner and a date. Five lines is plenty: if everything is a priority, nothing is.</a:t>
            </a:r>
          </a:p>
        </p:txBody>
      </p:sp>
      <p:sp>
        <p:nvSpPr>
          <p:cNvPr id="4" name="Slide Number Placeholder 3"/>
          <p:cNvSpPr>
            <a:spLocks noGrp="1"/>
          </p:cNvSpPr>
          <p:nvPr>
            <p:ph type="sldNum" idx="5" sz="quarter"/>
          </p:nvPr>
        </p:nvSpPr>
        <p:spPr/>
      </p:sp>
    </p:spTree>
  </p:cSld>
  <p:clrMapOvr>
    <a:masterClrMapping/>
  </p:clrMapOvr>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Record what the analysis rests on and what you could not settle, so the next reader knows how far to trust it. List sources in full.</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377" y="2130425"/>
            <a:ext cx="1036294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828754" y="3886200"/>
            <a:ext cx="8534186"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a:xfrm>
            <a:off x="812758" y="0"/>
            <a:ext cx="3792875" cy="0"/>
          </a:xfrm>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a:xfrm>
            <a:off x="5553854" y="0"/>
            <a:ext cx="5147475" cy="0"/>
          </a:xfrm>
        </p:spPr>
        <p:txBody>
          <a:bodyPr/>
          <a:lstStyle/>
          <a:p>
            <a:endParaRPr lang="en-US"/>
          </a:p>
        </p:txBody>
      </p:sp>
      <p:sp>
        <p:nvSpPr>
          <p:cNvPr id="6" name="Slide Number Placeholder 5"/>
          <p:cNvSpPr>
            <a:spLocks noGrp="1"/>
          </p:cNvSpPr>
          <p:nvPr>
            <p:ph type="sldNum" sz="quarter" idx="12"/>
          </p:nvPr>
        </p:nvSpPr>
        <p:spPr>
          <a:xfrm>
            <a:off x="11649550" y="0"/>
            <a:ext cx="3792875" cy="0"/>
          </a:xfrm>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812758" y="0"/>
            <a:ext cx="14629667" cy="0"/>
          </a:xfrm>
        </p:spPr>
        <p:txBody>
          <a:bodyPr/>
          <a:lstStyle/>
          <a:p>
            <a:r>
              <a:rPr lang="en-US" smtClean="0"/>
              <a:t>Click to edit Master title style</a:t>
            </a:r>
            <a:endParaRPr lang="en-US"/>
          </a:p>
        </p:txBody>
      </p:sp>
      <p:sp>
        <p:nvSpPr>
          <p:cNvPr id="3" name="Content Placeholder 2"/>
          <p:cNvSpPr>
            <a:spLocks noGrp="1"/>
          </p:cNvSpPr>
          <p:nvPr>
            <p:ph idx="1"/>
          </p:nvPr>
        </p:nvSpPr>
        <p:spPr>
          <a:xfrm>
            <a:off x="812758" y="0"/>
            <a:ext cx="14629667" cy="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a:off x="812758" y="0"/>
            <a:ext cx="3792875" cy="0"/>
          </a:xfrm>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a:xfrm>
            <a:off x="5553854" y="0"/>
            <a:ext cx="5147475" cy="0"/>
          </a:xfrm>
        </p:spPr>
        <p:txBody>
          <a:bodyPr/>
          <a:lstStyle/>
          <a:p>
            <a:endParaRPr lang="en-US"/>
          </a:p>
        </p:txBody>
      </p:sp>
      <p:sp>
        <p:nvSpPr>
          <p:cNvPr id="6" name="Slide Number Placeholder 5"/>
          <p:cNvSpPr>
            <a:spLocks noGrp="1"/>
          </p:cNvSpPr>
          <p:nvPr>
            <p:ph type="sldNum" sz="quarter" idx="12"/>
          </p:nvPr>
        </p:nvSpPr>
        <p:spPr>
          <a:xfrm>
            <a:off x="11649550" y="0"/>
            <a:ext cx="3792875" cy="0"/>
          </a:xfrm>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59" y="4406900"/>
            <a:ext cx="1036294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963059" y="2906713"/>
            <a:ext cx="1036294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a:xfrm>
            <a:off x="812758" y="0"/>
            <a:ext cx="3792875" cy="0"/>
          </a:xfrm>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a:xfrm>
            <a:off x="5553854" y="0"/>
            <a:ext cx="5147475" cy="0"/>
          </a:xfrm>
        </p:spPr>
        <p:txBody>
          <a:bodyPr/>
          <a:lstStyle/>
          <a:p>
            <a:endParaRPr lang="en-US"/>
          </a:p>
        </p:txBody>
      </p:sp>
      <p:sp>
        <p:nvSpPr>
          <p:cNvPr id="6" name="Slide Number Placeholder 5"/>
          <p:cNvSpPr>
            <a:spLocks noGrp="1"/>
          </p:cNvSpPr>
          <p:nvPr>
            <p:ph type="sldNum" sz="quarter" idx="12"/>
          </p:nvPr>
        </p:nvSpPr>
        <p:spPr>
          <a:xfrm>
            <a:off x="11649550" y="0"/>
            <a:ext cx="3792875" cy="0"/>
          </a:xfrm>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812758" y="0"/>
            <a:ext cx="14629667" cy="0"/>
          </a:xfrm>
        </p:spPr>
        <p:txBody>
          <a:bodyPr/>
          <a:lstStyle/>
          <a:p>
            <a:r>
              <a:rPr lang="en-US" smtClean="0"/>
              <a:t>Click to edit Master title style</a:t>
            </a:r>
            <a:endParaRPr lang="en-US"/>
          </a:p>
        </p:txBody>
      </p:sp>
      <p:sp>
        <p:nvSpPr>
          <p:cNvPr id="3" name="Content Placeholder 2"/>
          <p:cNvSpPr>
            <a:spLocks noGrp="1"/>
          </p:cNvSpPr>
          <p:nvPr>
            <p:ph sz="half" idx="1"/>
          </p:nvPr>
        </p:nvSpPr>
        <p:spPr>
          <a:xfrm>
            <a:off x="609584" y="1600200"/>
            <a:ext cx="5384665"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97445" y="1600200"/>
            <a:ext cx="5384665"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a:xfrm>
            <a:off x="812758" y="0"/>
            <a:ext cx="3792875" cy="0"/>
          </a:xfrm>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a:xfrm>
            <a:off x="5553854" y="0"/>
            <a:ext cx="5147475" cy="0"/>
          </a:xfrm>
        </p:spPr>
        <p:txBody>
          <a:bodyPr/>
          <a:lstStyle/>
          <a:p>
            <a:endParaRPr lang="en-US"/>
          </a:p>
        </p:txBody>
      </p:sp>
      <p:sp>
        <p:nvSpPr>
          <p:cNvPr id="7" name="Slide Number Placeholder 6"/>
          <p:cNvSpPr>
            <a:spLocks noGrp="1"/>
          </p:cNvSpPr>
          <p:nvPr>
            <p:ph type="sldNum" sz="quarter" idx="12"/>
          </p:nvPr>
        </p:nvSpPr>
        <p:spPr>
          <a:xfrm>
            <a:off x="11649550" y="0"/>
            <a:ext cx="3792875" cy="0"/>
          </a:xfrm>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12758" y="0"/>
            <a:ext cx="14629667" cy="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609584" y="1535113"/>
            <a:ext cx="5386782"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09584" y="2174875"/>
            <a:ext cx="5386782"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93211" y="1535113"/>
            <a:ext cx="538889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93211" y="2174875"/>
            <a:ext cx="538889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a:xfrm>
            <a:off x="812758" y="0"/>
            <a:ext cx="3792875" cy="0"/>
          </a:xfrm>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a:xfrm>
            <a:off x="5553854" y="0"/>
            <a:ext cx="5147475" cy="0"/>
          </a:xfrm>
        </p:spPr>
        <p:txBody>
          <a:bodyPr/>
          <a:lstStyle/>
          <a:p>
            <a:endParaRPr lang="en-US"/>
          </a:p>
        </p:txBody>
      </p:sp>
      <p:sp>
        <p:nvSpPr>
          <p:cNvPr id="9" name="Slide Number Placeholder 8"/>
          <p:cNvSpPr>
            <a:spLocks noGrp="1"/>
          </p:cNvSpPr>
          <p:nvPr>
            <p:ph type="sldNum" sz="quarter" idx="12"/>
          </p:nvPr>
        </p:nvSpPr>
        <p:spPr>
          <a:xfrm>
            <a:off x="11649550" y="0"/>
            <a:ext cx="3792875" cy="0"/>
          </a:xfrm>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812758" y="0"/>
            <a:ext cx="14629667" cy="0"/>
          </a:xfrm>
        </p:spPr>
        <p:txBody>
          <a:bodyPr/>
          <a:lstStyle/>
          <a:p>
            <a:r>
              <a:rPr lang="en-US" smtClean="0"/>
              <a:t>Click to edit Master title style</a:t>
            </a:r>
            <a:endParaRPr lang="en-US"/>
          </a:p>
        </p:txBody>
      </p:sp>
      <p:sp>
        <p:nvSpPr>
          <p:cNvPr id="3" name="Date Placeholder 2"/>
          <p:cNvSpPr>
            <a:spLocks noGrp="1"/>
          </p:cNvSpPr>
          <p:nvPr>
            <p:ph type="dt" sz="half" idx="10"/>
          </p:nvPr>
        </p:nvSpPr>
        <p:spPr>
          <a:xfrm>
            <a:off x="812758" y="0"/>
            <a:ext cx="3792875" cy="0"/>
          </a:xfrm>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a:xfrm>
            <a:off x="5553854" y="0"/>
            <a:ext cx="5147475" cy="0"/>
          </a:xfrm>
        </p:spPr>
        <p:txBody>
          <a:bodyPr/>
          <a:lstStyle/>
          <a:p>
            <a:endParaRPr lang="en-US"/>
          </a:p>
        </p:txBody>
      </p:sp>
      <p:sp>
        <p:nvSpPr>
          <p:cNvPr id="5" name="Slide Number Placeholder 4"/>
          <p:cNvSpPr>
            <a:spLocks noGrp="1"/>
          </p:cNvSpPr>
          <p:nvPr>
            <p:ph type="sldNum" sz="quarter" idx="12"/>
          </p:nvPr>
        </p:nvSpPr>
        <p:spPr>
          <a:xfrm>
            <a:off x="11649550" y="0"/>
            <a:ext cx="3792875" cy="0"/>
          </a:xfrm>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812758" y="0"/>
            <a:ext cx="3792875" cy="0"/>
          </a:xfrm>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a:xfrm>
            <a:off x="5553854" y="0"/>
            <a:ext cx="5147475" cy="0"/>
          </a:xfrm>
        </p:spPr>
        <p:txBody>
          <a:bodyPr/>
          <a:lstStyle/>
          <a:p>
            <a:endParaRPr lang="en-US"/>
          </a:p>
        </p:txBody>
      </p:sp>
      <p:sp>
        <p:nvSpPr>
          <p:cNvPr id="4" name="Slide Number Placeholder 3"/>
          <p:cNvSpPr>
            <a:spLocks noGrp="1"/>
          </p:cNvSpPr>
          <p:nvPr>
            <p:ph type="sldNum" sz="quarter" idx="12"/>
          </p:nvPr>
        </p:nvSpPr>
        <p:spPr>
          <a:xfrm>
            <a:off x="11649550" y="0"/>
            <a:ext cx="3792875" cy="0"/>
          </a:xfrm>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584" y="273050"/>
            <a:ext cx="401098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4766614" y="273050"/>
            <a:ext cx="6815496"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09584" y="1435100"/>
            <a:ext cx="401098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812758" y="0"/>
            <a:ext cx="3792875" cy="0"/>
          </a:xfrm>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a:xfrm>
            <a:off x="5553854" y="0"/>
            <a:ext cx="5147475" cy="0"/>
          </a:xfrm>
        </p:spPr>
        <p:txBody>
          <a:bodyPr/>
          <a:lstStyle/>
          <a:p>
            <a:endParaRPr lang="en-US"/>
          </a:p>
        </p:txBody>
      </p:sp>
      <p:sp>
        <p:nvSpPr>
          <p:cNvPr id="7" name="Slide Number Placeholder 6"/>
          <p:cNvSpPr>
            <a:spLocks noGrp="1"/>
          </p:cNvSpPr>
          <p:nvPr>
            <p:ph type="sldNum" sz="quarter" idx="12"/>
          </p:nvPr>
        </p:nvSpPr>
        <p:spPr>
          <a:xfrm>
            <a:off x="11649550" y="0"/>
            <a:ext cx="3792875" cy="0"/>
          </a:xfrm>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657" y="4800600"/>
            <a:ext cx="7315017"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2389657" y="612775"/>
            <a:ext cx="7315017"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2389657" y="5367338"/>
            <a:ext cx="7315017"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812758" y="0"/>
            <a:ext cx="3792875" cy="0"/>
          </a:xfrm>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a:xfrm>
            <a:off x="5553854" y="0"/>
            <a:ext cx="5147475" cy="0"/>
          </a:xfrm>
        </p:spPr>
        <p:txBody>
          <a:bodyPr/>
          <a:lstStyle/>
          <a:p>
            <a:endParaRPr lang="en-US"/>
          </a:p>
        </p:txBody>
      </p:sp>
      <p:sp>
        <p:nvSpPr>
          <p:cNvPr id="7" name="Slide Number Placeholder 6"/>
          <p:cNvSpPr>
            <a:spLocks noGrp="1"/>
          </p:cNvSpPr>
          <p:nvPr>
            <p:ph type="sldNum" sz="quarter" idx="12"/>
          </p:nvPr>
        </p:nvSpPr>
        <p:spPr>
          <a:xfrm>
            <a:off x="11649550" y="0"/>
            <a:ext cx="3792875" cy="0"/>
          </a:xfrm>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812758" y="0"/>
            <a:ext cx="14629667" cy="0"/>
          </a:xfrm>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a:xfrm>
            <a:off x="812758" y="0"/>
            <a:ext cx="14629667" cy="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a:off x="812758" y="0"/>
            <a:ext cx="3792875" cy="0"/>
          </a:xfrm>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a:xfrm>
            <a:off x="5553854" y="0"/>
            <a:ext cx="5147475" cy="0"/>
          </a:xfrm>
        </p:spPr>
        <p:txBody>
          <a:bodyPr/>
          <a:lstStyle/>
          <a:p>
            <a:endParaRPr lang="en-US"/>
          </a:p>
        </p:txBody>
      </p:sp>
      <p:sp>
        <p:nvSpPr>
          <p:cNvPr id="6" name="Slide Number Placeholder 5"/>
          <p:cNvSpPr>
            <a:spLocks noGrp="1"/>
          </p:cNvSpPr>
          <p:nvPr>
            <p:ph type="sldNum" sz="quarter" idx="12"/>
          </p:nvPr>
        </p:nvSpPr>
        <p:spPr>
          <a:xfrm>
            <a:off x="11649550" y="0"/>
            <a:ext cx="3792875" cy="0"/>
          </a:xfrm>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8979" y="274638"/>
            <a:ext cx="2743131"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09584" y="274638"/>
            <a:ext cx="8026199"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a:off x="812758" y="0"/>
            <a:ext cx="3792875" cy="0"/>
          </a:xfrm>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a:xfrm>
            <a:off x="5553854" y="0"/>
            <a:ext cx="5147475" cy="0"/>
          </a:xfrm>
        </p:spPr>
        <p:txBody>
          <a:bodyPr/>
          <a:lstStyle/>
          <a:p>
            <a:endParaRPr lang="en-US"/>
          </a:p>
        </p:txBody>
      </p:sp>
      <p:sp>
        <p:nvSpPr>
          <p:cNvPr id="6" name="Slide Number Placeholder 5"/>
          <p:cNvSpPr>
            <a:spLocks noGrp="1"/>
          </p:cNvSpPr>
          <p:nvPr>
            <p:ph type="sldNum" sz="quarter" idx="12"/>
          </p:nvPr>
        </p:nvSpPr>
        <p:spPr>
          <a:xfrm>
            <a:off x="11649550" y="0"/>
            <a:ext cx="3792875" cy="0"/>
          </a:xfrm>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584" y="274638"/>
            <a:ext cx="10972525"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609584" y="1600200"/>
            <a:ext cx="10972525"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609584" y="6356350"/>
            <a:ext cx="2844728"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4165495" y="6356350"/>
            <a:ext cx="3860703"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737381" y="6356350"/>
            <a:ext cx="2844728"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457200" rtl="0" eaLnBrk="1" latinLnBrk="0" hangingPunct="1">
        <a:spcBef>
          <a:spcPct val="0"/>
        </a:spcBef>
        <a:buNone/>
        <a:defRPr sz="2800" kern="1200" b="1">
          <a:solidFill>
            <a:srgbClr val="0A0D0F"/>
          </a:solidFill>
        </a:defRPr>
      </a:lvl1pPr>
    </p:titleStyle>
    <p:bodyStyle>
      <a:lvl1pPr marL="342900" indent="-342900" algn="l" defTabSz="457200" rtl="0" eaLnBrk="1" latinLnBrk="0" hangingPunct="1">
        <a:spcBef>
          <a:spcPct val="20000"/>
        </a:spcBef>
        <a:buFont typeface="Arial"/>
        <a:buChar char="•"/>
        <a:defRPr sz="20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1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16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14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14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8.xm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ctrTitle"/>
          </p:nvPr>
        </p:nvSpPr>
        <p:spPr>
          <a:xfrm>
            <a:off x="914400" y="2103120"/>
            <a:ext cx="10332720" cy="1371600"/>
          </a:xfrm>
        </p:spPr>
        <p:txBody>
          <a:bodyPr wrap="square" anchor="b"/>
          <a:lstStyle/>
          <a:p>
            <a:pPr algn="l"/>
            <a:r>
              <a:rPr sz="4400" b="1">
                <a:solidFill>
                  <a:srgbClr val="0A0D0F"/>
                </a:solidFill>
                <a:latin typeface="Calibri"/>
              </a:rPr>
              <a:t>SWOT analysis</a:t>
            </a:r>
          </a:p>
        </p:txBody>
      </p:sp>
      <p:sp>
        <p:nvSpPr>
          <p:cNvPr id="3" name="Subtitle 2"/>
          <p:cNvSpPr>
            <a:spLocks noGrp="1"/>
          </p:cNvSpPr>
          <p:nvPr>
            <p:ph type="subTitle" idx="1"/>
          </p:nvPr>
        </p:nvSpPr>
        <p:spPr>
          <a:xfrm>
            <a:off x="914400" y="3611880"/>
            <a:ext cx="10332720" cy="1097280"/>
          </a:xfrm>
        </p:spPr>
        <p:txBody>
          <a:bodyPr/>
          <a:lstStyle/>
          <a:p>
            <a:pPr algn="l"/>
            <a:r>
              <a:rPr sz="2000" b="0" i="1">
                <a:solidFill>
                  <a:srgbClr val="1F4E79"/>
                </a:solidFill>
                <a:latin typeface="Calibri"/>
              </a:rPr>
              <a:t>[Organization, product or decision]</a:t>
            </a:r>
            <a:r>
              <a:rPr sz="2000" b="0" i="0">
                <a:solidFill>
                  <a:srgbClr val="595959"/>
                </a:solidFill>
                <a:latin typeface="Calibri"/>
              </a:rPr>
              <a:t>  ·  </a:t>
            </a:r>
            <a:r>
              <a:rPr sz="2000" b="0" i="1">
                <a:solidFill>
                  <a:srgbClr val="1F4E79"/>
                </a:solidFill>
                <a:latin typeface="Calibri"/>
              </a:rPr>
              <a:t>[Date]</a:t>
            </a:r>
            <a:r>
              <a:rPr sz="2000" b="0" i="0">
                <a:solidFill>
                  <a:srgbClr val="595959"/>
                </a:solidFill>
                <a:latin typeface="Calibri"/>
              </a:rPr>
              <a:t>  ·  </a:t>
            </a:r>
            <a:r>
              <a:rPr sz="2000" b="0" i="1">
                <a:solidFill>
                  <a:srgbClr val="1F4E79"/>
                </a:solidFill>
                <a:latin typeface="Calibri"/>
              </a:rPr>
              <a:t>[Presenter]</a:t>
            </a:r>
          </a:p>
        </p:txBody>
      </p:sp>
      <p:sp>
        <p:nvSpPr>
          <p:cNvPr id="4" name="Accent band"/>
          <p:cNvSpPr/>
          <p:nvPr/>
        </p:nvSpPr>
        <p:spPr>
          <a:xfrm>
            <a:off x="0" y="0"/>
            <a:ext cx="320040" cy="6858000"/>
          </a:xfrm>
          <a:prstGeom prst="rect">
            <a:avLst/>
          </a:prstGeom>
          <a:solidFill>
            <a:srgbClr val="00C2C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mplate footer"/>
          <p:cNvSpPr txBox="1"/>
          <p:nvPr/>
        </p:nvSpPr>
        <p:spPr>
          <a:xfrm>
            <a:off x="548640" y="6419088"/>
            <a:ext cx="9601200" cy="274320"/>
          </a:xfrm>
          <a:prstGeom prst="rect">
            <a:avLst/>
          </a:prstGeom>
          <a:noFill/>
        </p:spPr>
        <p:txBody>
          <a:bodyPr wrap="none">
            <a:spAutoFit/>
          </a:bodyPr>
          <a:lstStyle/>
          <a:p>
            <a:r>
              <a:rPr sz="900">
                <a:solidFill>
                  <a:srgbClr val="595959"/>
                </a:solidFill>
                <a:latin typeface="Calibri"/>
              </a:rPr>
              <a:t>Free template from ForwarD²eployed · forwardeployed.work/templates/swot-analysis-template</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548640" y="320040"/>
            <a:ext cx="11064240" cy="868680"/>
          </a:xfrm>
        </p:spPr>
        <p:txBody>
          <a:bodyPr anchor="ctr" wrap="square"/>
          <a:lstStyle/>
          <a:p>
            <a:pPr algn="l"/>
            <a:r>
              <a:rPr sz="2800" b="1">
                <a:solidFill>
                  <a:srgbClr val="0A0D0F"/>
                </a:solidFill>
                <a:latin typeface="Calibri"/>
              </a:rPr>
              <a:t>Scope: the decision this SWOT informs</a:t>
            </a:r>
          </a:p>
        </p:txBody>
      </p:sp>
      <p:sp>
        <p:nvSpPr>
          <p:cNvPr id="3" name="Title rule"/>
          <p:cNvSpPr/>
          <p:nvPr/>
        </p:nvSpPr>
        <p:spPr>
          <a:xfrm>
            <a:off x="548640" y="1207008"/>
            <a:ext cx="11091672" cy="36576"/>
          </a:xfrm>
          <a:prstGeom prst="rect">
            <a:avLst/>
          </a:prstGeom>
          <a:solidFill>
            <a:srgbClr val="00C2C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mplate footer"/>
          <p:cNvSpPr txBox="1"/>
          <p:nvPr/>
        </p:nvSpPr>
        <p:spPr>
          <a:xfrm>
            <a:off x="548640" y="6419088"/>
            <a:ext cx="9601200" cy="274320"/>
          </a:xfrm>
          <a:prstGeom prst="rect">
            <a:avLst/>
          </a:prstGeom>
          <a:noFill/>
        </p:spPr>
        <p:txBody>
          <a:bodyPr wrap="none">
            <a:spAutoFit/>
          </a:bodyPr>
          <a:lstStyle/>
          <a:p>
            <a:r>
              <a:rPr sz="900">
                <a:solidFill>
                  <a:srgbClr val="595959"/>
                </a:solidFill>
                <a:latin typeface="Calibri"/>
              </a:rPr>
              <a:t>Free template from ForwarD²eployed · forwardeployed.work/templates/swot-analysis-template</a:t>
            </a:r>
          </a:p>
        </p:txBody>
      </p:sp>
      <p:sp>
        <p:nvSpPr>
          <p:cNvPr id="5" name="Slide number"/>
          <p:cNvSpPr txBox="1"/>
          <p:nvPr/>
        </p:nvSpPr>
        <p:spPr>
          <a:xfrm>
            <a:off x="10698480" y="6419088"/>
            <a:ext cx="941832" cy="274320"/>
          </a:xfrm>
          <a:prstGeom prst="rect">
            <a:avLst/>
          </a:prstGeom>
          <a:noFill/>
        </p:spPr>
        <p:txBody>
          <a:bodyPr wrap="none">
            <a:spAutoFit/>
          </a:bodyPr>
          <a:lstStyle/>
          <a:p>
            <a:pPr algn="r"/>
            <a:fld id="{B6F15528-21DE-4FAA-801E-634DDDAF4B2B}" type="slidenum">
              <a:rPr lang="en-US" sz="900">
                <a:solidFill>
                  <a:srgbClr val="595959"/>
                </a:solidFill>
              </a:rPr>
              <a:t>‹#›</a:t>
            </a:fld>
          </a:p>
        </p:txBody>
      </p:sp>
      <p:sp>
        <p:nvSpPr>
          <p:cNvPr id="6" name="Instruction"/>
          <p:cNvSpPr txBox="1"/>
          <p:nvPr/>
        </p:nvSpPr>
        <p:spPr>
          <a:xfrm>
            <a:off x="548640" y="1371600"/>
            <a:ext cx="11064240" cy="457200"/>
          </a:xfrm>
          <a:prstGeom prst="rect">
            <a:avLst/>
          </a:prstGeom>
          <a:noFill/>
        </p:spPr>
        <p:txBody>
          <a:bodyPr wrap="square" anchor="t" lIns="109728" rIns="109728" tIns="73152" bIns="73152">
            <a:spAutoFit/>
          </a:bodyPr>
          <a:lstStyle/>
          <a:p>
            <a:pPr>
              <a:spcAft>
                <a:spcPts val="600"/>
              </a:spcAft>
            </a:pPr>
            <a:r>
              <a:rPr sz="1300" b="0" i="1">
                <a:solidFill>
                  <a:srgbClr val="595959"/>
                </a:solidFill>
                <a:latin typeface="Calibri"/>
              </a:rPr>
              <a:t>State the decision first. Everything else on the page should help someone make it.</a:t>
            </a:r>
          </a:p>
        </p:txBody>
      </p:sp>
      <p:sp>
        <p:nvSpPr>
          <p:cNvPr id="7" name="The decision"/>
          <p:cNvSpPr/>
          <p:nvPr/>
        </p:nvSpPr>
        <p:spPr>
          <a:xfrm>
            <a:off x="548640" y="2011680"/>
            <a:ext cx="5394960" cy="1828800"/>
          </a:xfrm>
          <a:prstGeom prst="rect">
            <a:avLst/>
          </a:prstGeom>
          <a:solidFill>
            <a:srgbClr val="D9F5F6"/>
          </a:solidFill>
          <a:ln w="9525">
            <a:solidFill>
              <a:srgbClr val="BFBFBF"/>
            </a:solidFill>
          </a:ln>
          <a:effectLst/>
        </p:spPr>
        <p:style>
          <a:lnRef idx="1">
            <a:schemeClr val="accent1"/>
          </a:lnRef>
          <a:fillRef idx="3">
            <a:schemeClr val="accent1"/>
          </a:fillRef>
          <a:effectRef idx="2">
            <a:schemeClr val="accent1"/>
          </a:effectRef>
          <a:fontRef idx="minor">
            <a:schemeClr val="lt1"/>
          </a:fontRef>
        </p:style>
        <p:txBody>
          <a:bodyPr rtlCol="0" anchor="t" wrap="square" lIns="137160" rIns="137160" tIns="91440"/>
          <a:lstStyle/>
          <a:p>
            <a:pPr algn="l">
              <a:spcAft>
                <a:spcPts val="400"/>
              </a:spcAft>
            </a:pPr>
            <a:r>
              <a:rPr sz="2000" b="1" i="0">
                <a:solidFill>
                  <a:srgbClr val="0A0D0F"/>
                </a:solidFill>
                <a:latin typeface="Calibri"/>
              </a:rPr>
              <a:t>The decision</a:t>
            </a:r>
          </a:p>
          <a:p>
            <a:pPr algn="l">
              <a:spcAft>
                <a:spcPts val="300"/>
              </a:spcAft>
            </a:pPr>
            <a:r>
              <a:rPr sz="1600" b="0" i="1">
                <a:solidFill>
                  <a:srgbClr val="1F4E79"/>
                </a:solidFill>
                <a:latin typeface="Calibri"/>
              </a:rPr>
              <a:t>[The choice to be made]</a:t>
            </a:r>
          </a:p>
        </p:txBody>
      </p:sp>
      <p:sp>
        <p:nvSpPr>
          <p:cNvPr id="8" name="Time horizon"/>
          <p:cNvSpPr/>
          <p:nvPr/>
        </p:nvSpPr>
        <p:spPr>
          <a:xfrm>
            <a:off x="6126479" y="2011680"/>
            <a:ext cx="5394960" cy="1828800"/>
          </a:xfrm>
          <a:prstGeom prst="rect">
            <a:avLst/>
          </a:prstGeom>
          <a:solidFill>
            <a:srgbClr val="D9F5F6"/>
          </a:solidFill>
          <a:ln w="9525">
            <a:solidFill>
              <a:srgbClr val="BFBFBF"/>
            </a:solidFill>
          </a:ln>
          <a:effectLst/>
        </p:spPr>
        <p:style>
          <a:lnRef idx="1">
            <a:schemeClr val="accent1"/>
          </a:lnRef>
          <a:fillRef idx="3">
            <a:schemeClr val="accent1"/>
          </a:fillRef>
          <a:effectRef idx="2">
            <a:schemeClr val="accent1"/>
          </a:effectRef>
          <a:fontRef idx="minor">
            <a:schemeClr val="lt1"/>
          </a:fontRef>
        </p:style>
        <p:txBody>
          <a:bodyPr rtlCol="0" anchor="t" wrap="square" lIns="137160" rIns="137160" tIns="91440"/>
          <a:lstStyle/>
          <a:p>
            <a:pPr algn="l">
              <a:spcAft>
                <a:spcPts val="400"/>
              </a:spcAft>
            </a:pPr>
            <a:r>
              <a:rPr sz="2000" b="1" i="0">
                <a:solidFill>
                  <a:srgbClr val="0A0D0F"/>
                </a:solidFill>
                <a:latin typeface="Calibri"/>
              </a:rPr>
              <a:t>Time horizon</a:t>
            </a:r>
          </a:p>
          <a:p>
            <a:pPr algn="l">
              <a:spcAft>
                <a:spcPts val="300"/>
              </a:spcAft>
            </a:pPr>
            <a:r>
              <a:rPr sz="1600" b="0" i="1">
                <a:solidFill>
                  <a:srgbClr val="1F4E79"/>
                </a:solidFill>
                <a:latin typeface="Calibri"/>
              </a:rPr>
              <a:t>[For example, the next 12 months]</a:t>
            </a:r>
          </a:p>
        </p:txBody>
      </p:sp>
      <p:sp>
        <p:nvSpPr>
          <p:cNvPr id="9" name="Who decides"/>
          <p:cNvSpPr/>
          <p:nvPr/>
        </p:nvSpPr>
        <p:spPr>
          <a:xfrm>
            <a:off x="548640" y="4114800"/>
            <a:ext cx="5394960" cy="1828800"/>
          </a:xfrm>
          <a:prstGeom prst="rect">
            <a:avLst/>
          </a:prstGeom>
          <a:solidFill>
            <a:srgbClr val="D9F5F6"/>
          </a:solidFill>
          <a:ln w="9525">
            <a:solidFill>
              <a:srgbClr val="BFBFBF"/>
            </a:solidFill>
          </a:ln>
          <a:effectLst/>
        </p:spPr>
        <p:style>
          <a:lnRef idx="1">
            <a:schemeClr val="accent1"/>
          </a:lnRef>
          <a:fillRef idx="3">
            <a:schemeClr val="accent1"/>
          </a:fillRef>
          <a:effectRef idx="2">
            <a:schemeClr val="accent1"/>
          </a:effectRef>
          <a:fontRef idx="minor">
            <a:schemeClr val="lt1"/>
          </a:fontRef>
        </p:style>
        <p:txBody>
          <a:bodyPr rtlCol="0" anchor="t" wrap="square" lIns="137160" rIns="137160" tIns="91440"/>
          <a:lstStyle/>
          <a:p>
            <a:pPr algn="l">
              <a:spcAft>
                <a:spcPts val="400"/>
              </a:spcAft>
            </a:pPr>
            <a:r>
              <a:rPr sz="2000" b="1" i="0">
                <a:solidFill>
                  <a:srgbClr val="0A0D0F"/>
                </a:solidFill>
                <a:latin typeface="Calibri"/>
              </a:rPr>
              <a:t>Who decides</a:t>
            </a:r>
          </a:p>
          <a:p>
            <a:pPr algn="l">
              <a:spcAft>
                <a:spcPts val="300"/>
              </a:spcAft>
            </a:pPr>
            <a:r>
              <a:rPr sz="1600" b="0" i="1">
                <a:solidFill>
                  <a:srgbClr val="1F4E79"/>
                </a:solidFill>
                <a:latin typeface="Calibri"/>
              </a:rPr>
              <a:t>[Names or roles]</a:t>
            </a:r>
          </a:p>
        </p:txBody>
      </p:sp>
      <p:sp>
        <p:nvSpPr>
          <p:cNvPr id="10" name="Evidence used"/>
          <p:cNvSpPr/>
          <p:nvPr/>
        </p:nvSpPr>
        <p:spPr>
          <a:xfrm>
            <a:off x="6126479" y="4114800"/>
            <a:ext cx="5394960" cy="1828800"/>
          </a:xfrm>
          <a:prstGeom prst="rect">
            <a:avLst/>
          </a:prstGeom>
          <a:solidFill>
            <a:srgbClr val="D9F5F6"/>
          </a:solidFill>
          <a:ln w="9525">
            <a:solidFill>
              <a:srgbClr val="BFBFBF"/>
            </a:solidFill>
          </a:ln>
          <a:effectLst/>
        </p:spPr>
        <p:style>
          <a:lnRef idx="1">
            <a:schemeClr val="accent1"/>
          </a:lnRef>
          <a:fillRef idx="3">
            <a:schemeClr val="accent1"/>
          </a:fillRef>
          <a:effectRef idx="2">
            <a:schemeClr val="accent1"/>
          </a:effectRef>
          <a:fontRef idx="minor">
            <a:schemeClr val="lt1"/>
          </a:fontRef>
        </p:style>
        <p:txBody>
          <a:bodyPr rtlCol="0" anchor="t" wrap="square" lIns="137160" rIns="137160" tIns="91440"/>
          <a:lstStyle/>
          <a:p>
            <a:pPr algn="l">
              <a:spcAft>
                <a:spcPts val="400"/>
              </a:spcAft>
            </a:pPr>
            <a:r>
              <a:rPr sz="2000" b="1" i="0">
                <a:solidFill>
                  <a:srgbClr val="0A0D0F"/>
                </a:solidFill>
                <a:latin typeface="Calibri"/>
              </a:rPr>
              <a:t>Evidence used</a:t>
            </a:r>
          </a:p>
          <a:p>
            <a:pPr algn="l">
              <a:spcAft>
                <a:spcPts val="300"/>
              </a:spcAft>
            </a:pPr>
            <a:r>
              <a:rPr sz="1600" b="0" i="1">
                <a:solidFill>
                  <a:srgbClr val="1F4E79"/>
                </a:solidFill>
                <a:latin typeface="Calibri"/>
              </a:rPr>
              <a:t>[Data, documents, interviews, customer feedback]</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548640" y="320040"/>
            <a:ext cx="11064240" cy="868680"/>
          </a:xfrm>
        </p:spPr>
        <p:txBody>
          <a:bodyPr anchor="ctr" wrap="square"/>
          <a:lstStyle/>
          <a:p>
            <a:pPr algn="l"/>
            <a:r>
              <a:rPr sz="2800" b="1">
                <a:solidFill>
                  <a:srgbClr val="0A0D0F"/>
                </a:solidFill>
                <a:latin typeface="Calibri"/>
              </a:rPr>
              <a:t>SWOT at a glance</a:t>
            </a:r>
          </a:p>
        </p:txBody>
      </p:sp>
      <p:sp>
        <p:nvSpPr>
          <p:cNvPr id="3" name="Title rule"/>
          <p:cNvSpPr/>
          <p:nvPr/>
        </p:nvSpPr>
        <p:spPr>
          <a:xfrm>
            <a:off x="548640" y="1207008"/>
            <a:ext cx="11091672" cy="36576"/>
          </a:xfrm>
          <a:prstGeom prst="rect">
            <a:avLst/>
          </a:prstGeom>
          <a:solidFill>
            <a:srgbClr val="00C2C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mplate footer"/>
          <p:cNvSpPr txBox="1"/>
          <p:nvPr/>
        </p:nvSpPr>
        <p:spPr>
          <a:xfrm>
            <a:off x="548640" y="6419088"/>
            <a:ext cx="9601200" cy="274320"/>
          </a:xfrm>
          <a:prstGeom prst="rect">
            <a:avLst/>
          </a:prstGeom>
          <a:noFill/>
        </p:spPr>
        <p:txBody>
          <a:bodyPr wrap="none">
            <a:spAutoFit/>
          </a:bodyPr>
          <a:lstStyle/>
          <a:p>
            <a:r>
              <a:rPr sz="900">
                <a:solidFill>
                  <a:srgbClr val="595959"/>
                </a:solidFill>
                <a:latin typeface="Calibri"/>
              </a:rPr>
              <a:t>Free template from ForwarD²eployed · forwardeployed.work/templates/swot-analysis-template</a:t>
            </a:r>
          </a:p>
        </p:txBody>
      </p:sp>
      <p:sp>
        <p:nvSpPr>
          <p:cNvPr id="5" name="Slide number"/>
          <p:cNvSpPr txBox="1"/>
          <p:nvPr/>
        </p:nvSpPr>
        <p:spPr>
          <a:xfrm>
            <a:off x="10698480" y="6419088"/>
            <a:ext cx="941832" cy="274320"/>
          </a:xfrm>
          <a:prstGeom prst="rect">
            <a:avLst/>
          </a:prstGeom>
          <a:noFill/>
        </p:spPr>
        <p:txBody>
          <a:bodyPr wrap="none">
            <a:spAutoFit/>
          </a:bodyPr>
          <a:lstStyle/>
          <a:p>
            <a:pPr algn="r"/>
            <a:fld id="{B6F15528-21DE-4FAA-801E-634DDDAF4B2B}" type="slidenum">
              <a:rPr lang="en-US" sz="900">
                <a:solidFill>
                  <a:srgbClr val="595959"/>
                </a:solidFill>
              </a:rPr>
              <a:t>‹#›</a:t>
            </a:fld>
          </a:p>
        </p:txBody>
      </p:sp>
      <p:sp>
        <p:nvSpPr>
          <p:cNvPr id="6" name="Instruction"/>
          <p:cNvSpPr txBox="1"/>
          <p:nvPr/>
        </p:nvSpPr>
        <p:spPr>
          <a:xfrm>
            <a:off x="548640" y="1371600"/>
            <a:ext cx="11064240" cy="457200"/>
          </a:xfrm>
          <a:prstGeom prst="rect">
            <a:avLst/>
          </a:prstGeom>
          <a:noFill/>
        </p:spPr>
        <p:txBody>
          <a:bodyPr wrap="square" anchor="t" lIns="109728" rIns="109728" tIns="73152" bIns="73152">
            <a:spAutoFit/>
          </a:bodyPr>
          <a:lstStyle/>
          <a:p>
            <a:pPr>
              <a:spcAft>
                <a:spcPts val="600"/>
              </a:spcAft>
            </a:pPr>
            <a:r>
              <a:rPr sz="1300" b="0" i="1">
                <a:solidFill>
                  <a:srgbClr val="595959"/>
                </a:solidFill>
                <a:latin typeface="Calibri"/>
              </a:rPr>
              <a:t>Three or four points per box. Inside the organization on top, outside below.</a:t>
            </a:r>
          </a:p>
        </p:txBody>
      </p:sp>
      <p:sp>
        <p:nvSpPr>
          <p:cNvPr id="7" name="Strengths"/>
          <p:cNvSpPr/>
          <p:nvPr/>
        </p:nvSpPr>
        <p:spPr>
          <a:xfrm>
            <a:off x="548640" y="1828800"/>
            <a:ext cx="5440680" cy="2103120"/>
          </a:xfrm>
          <a:prstGeom prst="rect">
            <a:avLst/>
          </a:prstGeom>
          <a:solidFill>
            <a:srgbClr val="D9F5F6"/>
          </a:solidFill>
          <a:ln w="9525">
            <a:solidFill>
              <a:srgbClr val="BFBFBF"/>
            </a:solidFill>
          </a:ln>
          <a:effectLst/>
        </p:spPr>
        <p:style>
          <a:lnRef idx="1">
            <a:schemeClr val="accent1"/>
          </a:lnRef>
          <a:fillRef idx="3">
            <a:schemeClr val="accent1"/>
          </a:fillRef>
          <a:effectRef idx="2">
            <a:schemeClr val="accent1"/>
          </a:effectRef>
          <a:fontRef idx="minor">
            <a:schemeClr val="lt1"/>
          </a:fontRef>
        </p:style>
        <p:txBody>
          <a:bodyPr rtlCol="0" anchor="t" wrap="square" lIns="137160" rIns="137160" tIns="91440"/>
          <a:lstStyle/>
          <a:p>
            <a:pPr algn="l">
              <a:spcAft>
                <a:spcPts val="400"/>
              </a:spcAft>
            </a:pPr>
            <a:r>
              <a:rPr sz="1900" b="1" i="0">
                <a:solidFill>
                  <a:srgbClr val="0A0D0F"/>
                </a:solidFill>
                <a:latin typeface="Calibri"/>
              </a:rPr>
              <a:t>Strengths</a:t>
            </a:r>
          </a:p>
          <a:p>
            <a:pPr algn="l">
              <a:spcAft>
                <a:spcPts val="600"/>
              </a:spcAft>
            </a:pPr>
            <a:r>
              <a:rPr sz="1200" b="0" i="1">
                <a:solidFill>
                  <a:srgbClr val="595959"/>
                </a:solidFill>
                <a:latin typeface="Calibri"/>
              </a:rPr>
              <a:t>Better than the alternatives</a:t>
            </a:r>
          </a:p>
          <a:p>
            <a:pPr algn="l">
              <a:spcAft>
                <a:spcPts val="300"/>
              </a:spcAft>
            </a:pPr>
            <a:r>
              <a:rPr sz="1500" b="0" i="1">
                <a:solidFill>
                  <a:srgbClr val="1F4E79"/>
                </a:solidFill>
                <a:latin typeface="Calibri"/>
              </a:rPr>
              <a:t>[Strength 1]</a:t>
            </a:r>
          </a:p>
          <a:p>
            <a:pPr algn="l">
              <a:spcAft>
                <a:spcPts val="300"/>
              </a:spcAft>
            </a:pPr>
            <a:r>
              <a:rPr sz="1500" b="0" i="1">
                <a:solidFill>
                  <a:srgbClr val="1F4E79"/>
                </a:solidFill>
                <a:latin typeface="Calibri"/>
              </a:rPr>
              <a:t>[Strength 2]</a:t>
            </a:r>
          </a:p>
          <a:p>
            <a:pPr algn="l">
              <a:spcAft>
                <a:spcPts val="300"/>
              </a:spcAft>
            </a:pPr>
            <a:r>
              <a:rPr sz="1500" b="0" i="1">
                <a:solidFill>
                  <a:srgbClr val="1F4E79"/>
                </a:solidFill>
                <a:latin typeface="Calibri"/>
              </a:rPr>
              <a:t>[Strength 3]</a:t>
            </a:r>
          </a:p>
        </p:txBody>
      </p:sp>
      <p:sp>
        <p:nvSpPr>
          <p:cNvPr id="8" name="Weaknesses"/>
          <p:cNvSpPr/>
          <p:nvPr/>
        </p:nvSpPr>
        <p:spPr>
          <a:xfrm>
            <a:off x="6126479" y="1828800"/>
            <a:ext cx="5440680" cy="2103120"/>
          </a:xfrm>
          <a:prstGeom prst="rect">
            <a:avLst/>
          </a:prstGeom>
          <a:solidFill>
            <a:srgbClr val="EDEDED"/>
          </a:solidFill>
          <a:ln w="9525">
            <a:solidFill>
              <a:srgbClr val="BFBFBF"/>
            </a:solidFill>
          </a:ln>
          <a:effectLst/>
        </p:spPr>
        <p:style>
          <a:lnRef idx="1">
            <a:schemeClr val="accent1"/>
          </a:lnRef>
          <a:fillRef idx="3">
            <a:schemeClr val="accent1"/>
          </a:fillRef>
          <a:effectRef idx="2">
            <a:schemeClr val="accent1"/>
          </a:effectRef>
          <a:fontRef idx="minor">
            <a:schemeClr val="lt1"/>
          </a:fontRef>
        </p:style>
        <p:txBody>
          <a:bodyPr rtlCol="0" anchor="t" wrap="square" lIns="137160" rIns="137160" tIns="91440"/>
          <a:lstStyle/>
          <a:p>
            <a:pPr algn="l">
              <a:spcAft>
                <a:spcPts val="400"/>
              </a:spcAft>
            </a:pPr>
            <a:r>
              <a:rPr sz="1900" b="1" i="0">
                <a:solidFill>
                  <a:srgbClr val="0A0D0F"/>
                </a:solidFill>
                <a:latin typeface="Calibri"/>
              </a:rPr>
              <a:t>Weaknesses</a:t>
            </a:r>
          </a:p>
          <a:p>
            <a:pPr algn="l">
              <a:spcAft>
                <a:spcPts val="600"/>
              </a:spcAft>
            </a:pPr>
            <a:r>
              <a:rPr sz="1200" b="0" i="1">
                <a:solidFill>
                  <a:srgbClr val="595959"/>
                </a:solidFill>
                <a:latin typeface="Calibri"/>
              </a:rPr>
              <a:t>Where we fall short</a:t>
            </a:r>
          </a:p>
          <a:p>
            <a:pPr algn="l">
              <a:spcAft>
                <a:spcPts val="300"/>
              </a:spcAft>
            </a:pPr>
            <a:r>
              <a:rPr sz="1500" b="0" i="1">
                <a:solidFill>
                  <a:srgbClr val="1F4E79"/>
                </a:solidFill>
                <a:latin typeface="Calibri"/>
              </a:rPr>
              <a:t>[Weakness 1]</a:t>
            </a:r>
          </a:p>
          <a:p>
            <a:pPr algn="l">
              <a:spcAft>
                <a:spcPts val="300"/>
              </a:spcAft>
            </a:pPr>
            <a:r>
              <a:rPr sz="1500" b="0" i="1">
                <a:solidFill>
                  <a:srgbClr val="1F4E79"/>
                </a:solidFill>
                <a:latin typeface="Calibri"/>
              </a:rPr>
              <a:t>[Weakness 2]</a:t>
            </a:r>
          </a:p>
          <a:p>
            <a:pPr algn="l">
              <a:spcAft>
                <a:spcPts val="300"/>
              </a:spcAft>
            </a:pPr>
            <a:r>
              <a:rPr sz="1500" b="0" i="1">
                <a:solidFill>
                  <a:srgbClr val="1F4E79"/>
                </a:solidFill>
                <a:latin typeface="Calibri"/>
              </a:rPr>
              <a:t>[Weakness 3]</a:t>
            </a:r>
          </a:p>
        </p:txBody>
      </p:sp>
      <p:sp>
        <p:nvSpPr>
          <p:cNvPr id="9" name="Opportunities"/>
          <p:cNvSpPr/>
          <p:nvPr/>
        </p:nvSpPr>
        <p:spPr>
          <a:xfrm>
            <a:off x="548640" y="4069080"/>
            <a:ext cx="5440680" cy="2103120"/>
          </a:xfrm>
          <a:prstGeom prst="rect">
            <a:avLst/>
          </a:prstGeom>
          <a:solidFill>
            <a:srgbClr val="D9F5F6"/>
          </a:solidFill>
          <a:ln w="9525">
            <a:solidFill>
              <a:srgbClr val="BFBFBF"/>
            </a:solidFill>
          </a:ln>
          <a:effectLst/>
        </p:spPr>
        <p:style>
          <a:lnRef idx="1">
            <a:schemeClr val="accent1"/>
          </a:lnRef>
          <a:fillRef idx="3">
            <a:schemeClr val="accent1"/>
          </a:fillRef>
          <a:effectRef idx="2">
            <a:schemeClr val="accent1"/>
          </a:effectRef>
          <a:fontRef idx="minor">
            <a:schemeClr val="lt1"/>
          </a:fontRef>
        </p:style>
        <p:txBody>
          <a:bodyPr rtlCol="0" anchor="t" wrap="square" lIns="137160" rIns="137160" tIns="91440"/>
          <a:lstStyle/>
          <a:p>
            <a:pPr algn="l">
              <a:spcAft>
                <a:spcPts val="400"/>
              </a:spcAft>
            </a:pPr>
            <a:r>
              <a:rPr sz="1900" b="1" i="0">
                <a:solidFill>
                  <a:srgbClr val="0A0D0F"/>
                </a:solidFill>
                <a:latin typeface="Calibri"/>
              </a:rPr>
              <a:t>Opportunities</a:t>
            </a:r>
          </a:p>
          <a:p>
            <a:pPr algn="l">
              <a:spcAft>
                <a:spcPts val="600"/>
              </a:spcAft>
            </a:pPr>
            <a:r>
              <a:rPr sz="1200" b="0" i="1">
                <a:solidFill>
                  <a:srgbClr val="595959"/>
                </a:solidFill>
                <a:latin typeface="Calibri"/>
              </a:rPr>
              <a:t>Outside changes that could help</a:t>
            </a:r>
          </a:p>
          <a:p>
            <a:pPr algn="l">
              <a:spcAft>
                <a:spcPts val="300"/>
              </a:spcAft>
            </a:pPr>
            <a:r>
              <a:rPr sz="1500" b="0" i="1">
                <a:solidFill>
                  <a:srgbClr val="1F4E79"/>
                </a:solidFill>
                <a:latin typeface="Calibri"/>
              </a:rPr>
              <a:t>[Opportunity 1]</a:t>
            </a:r>
          </a:p>
          <a:p>
            <a:pPr algn="l">
              <a:spcAft>
                <a:spcPts val="300"/>
              </a:spcAft>
            </a:pPr>
            <a:r>
              <a:rPr sz="1500" b="0" i="1">
                <a:solidFill>
                  <a:srgbClr val="1F4E79"/>
                </a:solidFill>
                <a:latin typeface="Calibri"/>
              </a:rPr>
              <a:t>[Opportunity 2]</a:t>
            </a:r>
          </a:p>
          <a:p>
            <a:pPr algn="l">
              <a:spcAft>
                <a:spcPts val="300"/>
              </a:spcAft>
            </a:pPr>
            <a:r>
              <a:rPr sz="1500" b="0" i="1">
                <a:solidFill>
                  <a:srgbClr val="1F4E79"/>
                </a:solidFill>
                <a:latin typeface="Calibri"/>
              </a:rPr>
              <a:t>[Opportunity 3]</a:t>
            </a:r>
          </a:p>
        </p:txBody>
      </p:sp>
      <p:sp>
        <p:nvSpPr>
          <p:cNvPr id="10" name="Threats"/>
          <p:cNvSpPr/>
          <p:nvPr/>
        </p:nvSpPr>
        <p:spPr>
          <a:xfrm>
            <a:off x="6126479" y="4069080"/>
            <a:ext cx="5440680" cy="2103120"/>
          </a:xfrm>
          <a:prstGeom prst="rect">
            <a:avLst/>
          </a:prstGeom>
          <a:solidFill>
            <a:srgbClr val="EDEDED"/>
          </a:solidFill>
          <a:ln w="9525">
            <a:solidFill>
              <a:srgbClr val="BFBFBF"/>
            </a:solidFill>
          </a:ln>
          <a:effectLst/>
        </p:spPr>
        <p:style>
          <a:lnRef idx="1">
            <a:schemeClr val="accent1"/>
          </a:lnRef>
          <a:fillRef idx="3">
            <a:schemeClr val="accent1"/>
          </a:fillRef>
          <a:effectRef idx="2">
            <a:schemeClr val="accent1"/>
          </a:effectRef>
          <a:fontRef idx="minor">
            <a:schemeClr val="lt1"/>
          </a:fontRef>
        </p:style>
        <p:txBody>
          <a:bodyPr rtlCol="0" anchor="t" wrap="square" lIns="137160" rIns="137160" tIns="91440"/>
          <a:lstStyle/>
          <a:p>
            <a:pPr algn="l">
              <a:spcAft>
                <a:spcPts val="400"/>
              </a:spcAft>
            </a:pPr>
            <a:r>
              <a:rPr sz="1900" b="1" i="0">
                <a:solidFill>
                  <a:srgbClr val="0A0D0F"/>
                </a:solidFill>
                <a:latin typeface="Calibri"/>
              </a:rPr>
              <a:t>Threats</a:t>
            </a:r>
          </a:p>
          <a:p>
            <a:pPr algn="l">
              <a:spcAft>
                <a:spcPts val="600"/>
              </a:spcAft>
            </a:pPr>
            <a:r>
              <a:rPr sz="1200" b="0" i="1">
                <a:solidFill>
                  <a:srgbClr val="595959"/>
                </a:solidFill>
                <a:latin typeface="Calibri"/>
              </a:rPr>
              <a:t>Outside changes that could hurt</a:t>
            </a:r>
          </a:p>
          <a:p>
            <a:pPr algn="l">
              <a:spcAft>
                <a:spcPts val="300"/>
              </a:spcAft>
            </a:pPr>
            <a:r>
              <a:rPr sz="1500" b="0" i="1">
                <a:solidFill>
                  <a:srgbClr val="1F4E79"/>
                </a:solidFill>
                <a:latin typeface="Calibri"/>
              </a:rPr>
              <a:t>[Threat 1]</a:t>
            </a:r>
          </a:p>
          <a:p>
            <a:pPr algn="l">
              <a:spcAft>
                <a:spcPts val="300"/>
              </a:spcAft>
            </a:pPr>
            <a:r>
              <a:rPr sz="1500" b="0" i="1">
                <a:solidFill>
                  <a:srgbClr val="1F4E79"/>
                </a:solidFill>
                <a:latin typeface="Calibri"/>
              </a:rPr>
              <a:t>[Threat 2]</a:t>
            </a:r>
          </a:p>
          <a:p>
            <a:pPr algn="l">
              <a:spcAft>
                <a:spcPts val="300"/>
              </a:spcAft>
            </a:pPr>
            <a:r>
              <a:rPr sz="1500" b="0" i="1">
                <a:solidFill>
                  <a:srgbClr val="1F4E79"/>
                </a:solidFill>
                <a:latin typeface="Calibri"/>
              </a:rPr>
              <a:t>[Threat 3]</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548640" y="320040"/>
            <a:ext cx="11064240" cy="868680"/>
          </a:xfrm>
        </p:spPr>
        <p:txBody>
          <a:bodyPr anchor="ctr" wrap="square"/>
          <a:lstStyle/>
          <a:p>
            <a:pPr algn="l"/>
            <a:r>
              <a:rPr sz="2800" b="1">
                <a:solidFill>
                  <a:srgbClr val="0A0D0F"/>
                </a:solidFill>
                <a:latin typeface="Calibri"/>
              </a:rPr>
              <a:t>Inside: strengths and weaknesses</a:t>
            </a:r>
          </a:p>
        </p:txBody>
      </p:sp>
      <p:sp>
        <p:nvSpPr>
          <p:cNvPr id="3" name="Title rule"/>
          <p:cNvSpPr/>
          <p:nvPr/>
        </p:nvSpPr>
        <p:spPr>
          <a:xfrm>
            <a:off x="548640" y="1207008"/>
            <a:ext cx="11091672" cy="36576"/>
          </a:xfrm>
          <a:prstGeom prst="rect">
            <a:avLst/>
          </a:prstGeom>
          <a:solidFill>
            <a:srgbClr val="00C2C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mplate footer"/>
          <p:cNvSpPr txBox="1"/>
          <p:nvPr/>
        </p:nvSpPr>
        <p:spPr>
          <a:xfrm>
            <a:off x="548640" y="6419088"/>
            <a:ext cx="9601200" cy="274320"/>
          </a:xfrm>
          <a:prstGeom prst="rect">
            <a:avLst/>
          </a:prstGeom>
          <a:noFill/>
        </p:spPr>
        <p:txBody>
          <a:bodyPr wrap="none">
            <a:spAutoFit/>
          </a:bodyPr>
          <a:lstStyle/>
          <a:p>
            <a:r>
              <a:rPr sz="900">
                <a:solidFill>
                  <a:srgbClr val="595959"/>
                </a:solidFill>
                <a:latin typeface="Calibri"/>
              </a:rPr>
              <a:t>Free template from ForwarD²eployed · forwardeployed.work/templates/swot-analysis-template</a:t>
            </a:r>
          </a:p>
        </p:txBody>
      </p:sp>
      <p:sp>
        <p:nvSpPr>
          <p:cNvPr id="5" name="Slide number"/>
          <p:cNvSpPr txBox="1"/>
          <p:nvPr/>
        </p:nvSpPr>
        <p:spPr>
          <a:xfrm>
            <a:off x="10698480" y="6419088"/>
            <a:ext cx="941832" cy="274320"/>
          </a:xfrm>
          <a:prstGeom prst="rect">
            <a:avLst/>
          </a:prstGeom>
          <a:noFill/>
        </p:spPr>
        <p:txBody>
          <a:bodyPr wrap="none">
            <a:spAutoFit/>
          </a:bodyPr>
          <a:lstStyle/>
          <a:p>
            <a:pPr algn="r"/>
            <a:fld id="{B6F15528-21DE-4FAA-801E-634DDDAF4B2B}" type="slidenum">
              <a:rPr lang="en-US" sz="900">
                <a:solidFill>
                  <a:srgbClr val="595959"/>
                </a:solidFill>
              </a:rPr>
              <a:t>‹#›</a:t>
            </a:fld>
          </a:p>
        </p:txBody>
      </p:sp>
      <p:sp>
        <p:nvSpPr>
          <p:cNvPr id="6" name="Instruction"/>
          <p:cNvSpPr txBox="1"/>
          <p:nvPr/>
        </p:nvSpPr>
        <p:spPr>
          <a:xfrm>
            <a:off x="548640" y="1371600"/>
            <a:ext cx="11064240" cy="457200"/>
          </a:xfrm>
          <a:prstGeom prst="rect">
            <a:avLst/>
          </a:prstGeom>
          <a:noFill/>
        </p:spPr>
        <p:txBody>
          <a:bodyPr wrap="square" anchor="t" lIns="109728" rIns="109728" tIns="73152" bIns="73152">
            <a:spAutoFit/>
          </a:bodyPr>
          <a:lstStyle/>
          <a:p>
            <a:pPr>
              <a:spcAft>
                <a:spcPts val="600"/>
              </a:spcAft>
            </a:pPr>
            <a:r>
              <a:rPr sz="1300" b="0" i="1">
                <a:solidFill>
                  <a:srgbClr val="595959"/>
                </a:solidFill>
                <a:latin typeface="Calibri"/>
              </a:rPr>
              <a:t>Each point needs evidence. Judge against the alternatives, not in the abstract.</a:t>
            </a:r>
          </a:p>
        </p:txBody>
      </p:sp>
      <p:graphicFrame>
        <p:nvGraphicFramePr>
          <p:cNvPr id="7" name="Table"/>
          <p:cNvGraphicFramePr>
            <a:graphicFrameLocks noGrp="1"/>
          </p:cNvGraphicFramePr>
          <p:nvPr/>
        </p:nvGraphicFramePr>
        <p:xfrm>
          <a:off x="548640" y="1920240"/>
          <a:ext cx="5394960" cy="3657600"/>
        </p:xfrm>
        <a:graphic>
          <a:graphicData uri="http://schemas.openxmlformats.org/drawingml/2006/table">
            <a:tbl>
              <a:tblPr firstRow="1">
                <a:tableStyleId>{5C22544A-7EE6-4342-B048-85BDC9FD1C3A}</a:tableStyleId>
              </a:tblPr>
              <a:tblGrid>
                <a:gridCol w="2697480"/>
                <a:gridCol w="2697480"/>
              </a:tblGrid>
              <a:tr h="731520">
                <a:tc>
                  <a:txBody>
                    <a:bodyPr wrap="square"/>
                    <a:lstStyle/>
                    <a:p>
                      <a:pPr algn="l"/>
                      <a:r>
                        <a:rPr sz="1200" b="1" i="0">
                          <a:solidFill>
                            <a:srgbClr val="0A0D0F"/>
                          </a:solidFill>
                          <a:latin typeface="Calibri"/>
                        </a:rPr>
                        <a:t>Strength</a:t>
                      </a:r>
                    </a:p>
                  </a:txBody>
                  <a:tcPr marL="73152" marR="73152" marT="36576" marB="36576" anchor="ctr">
                    <a:lnL w="9525" cap="flat" cmpd="sng" algn="ctr">
                      <a:solidFill>
                        <a:srgbClr val="BFBFBF"/>
                      </a:solidFill>
                      <a:prstDash val="solid"/>
                    </a:lnL>
                    <a:lnR w="9525" cap="flat" cmpd="sng" algn="ctr">
                      <a:solidFill>
                        <a:srgbClr val="BFBFBF"/>
                      </a:solidFill>
                      <a:prstDash val="solid"/>
                    </a:lnR>
                    <a:lnT w="9525" cap="flat" cmpd="sng" algn="ctr">
                      <a:solidFill>
                        <a:srgbClr val="BFBFBF"/>
                      </a:solidFill>
                      <a:prstDash val="solid"/>
                    </a:lnT>
                    <a:lnB w="9525" cap="flat" cmpd="sng" algn="ctr">
                      <a:solidFill>
                        <a:srgbClr val="BFBFBF"/>
                      </a:solidFill>
                      <a:prstDash val="solid"/>
                    </a:lnB>
                    <a:solidFill>
                      <a:srgbClr val="D9F5F6"/>
                    </a:solidFill>
                  </a:tcPr>
                </a:tc>
                <a:tc>
                  <a:txBody>
                    <a:bodyPr wrap="square"/>
                    <a:lstStyle/>
                    <a:p>
                      <a:pPr algn="l"/>
                      <a:r>
                        <a:rPr sz="1200" b="1" i="0">
                          <a:solidFill>
                            <a:srgbClr val="0A0D0F"/>
                          </a:solidFill>
                          <a:latin typeface="Calibri"/>
                        </a:rPr>
                        <a:t>Evidence</a:t>
                      </a:r>
                    </a:p>
                  </a:txBody>
                  <a:tcPr marL="73152" marR="73152" marT="36576" marB="36576" anchor="ctr">
                    <a:lnL w="9525" cap="flat" cmpd="sng" algn="ctr">
                      <a:solidFill>
                        <a:srgbClr val="BFBFBF"/>
                      </a:solidFill>
                      <a:prstDash val="solid"/>
                    </a:lnL>
                    <a:lnR w="9525" cap="flat" cmpd="sng" algn="ctr">
                      <a:solidFill>
                        <a:srgbClr val="BFBFBF"/>
                      </a:solidFill>
                      <a:prstDash val="solid"/>
                    </a:lnR>
                    <a:lnT w="9525" cap="flat" cmpd="sng" algn="ctr">
                      <a:solidFill>
                        <a:srgbClr val="BFBFBF"/>
                      </a:solidFill>
                      <a:prstDash val="solid"/>
                    </a:lnT>
                    <a:lnB w="9525" cap="flat" cmpd="sng" algn="ctr">
                      <a:solidFill>
                        <a:srgbClr val="BFBFBF"/>
                      </a:solidFill>
                      <a:prstDash val="solid"/>
                    </a:lnB>
                    <a:solidFill>
                      <a:srgbClr val="D9F5F6"/>
                    </a:solidFill>
                  </a:tcPr>
                </a:tc>
              </a:tr>
              <a:tr h="731520">
                <a:tc>
                  <a:txBody>
                    <a:bodyPr wrap="square"/>
                    <a:lstStyle/>
                    <a:p>
                      <a:pPr algn="l"/>
                      <a:r>
                        <a:rPr sz="1200" b="1" i="1">
                          <a:solidFill>
                            <a:srgbClr val="1F4E79"/>
                          </a:solidFill>
                          <a:latin typeface="Calibri"/>
                        </a:rPr>
                        <a:t>[Strength 1]</a:t>
                      </a:r>
                    </a:p>
                  </a:txBody>
                  <a:tcPr marL="73152" marR="73152" marT="36576" marB="36576" anchor="ctr">
                    <a:lnL w="9525" cap="flat" cmpd="sng" algn="ctr">
                      <a:solidFill>
                        <a:srgbClr val="BFBFBF"/>
                      </a:solidFill>
                      <a:prstDash val="solid"/>
                    </a:lnL>
                    <a:lnR w="9525" cap="flat" cmpd="sng" algn="ctr">
                      <a:solidFill>
                        <a:srgbClr val="BFBFBF"/>
                      </a:solidFill>
                      <a:prstDash val="solid"/>
                    </a:lnR>
                    <a:lnT w="9525" cap="flat" cmpd="sng" algn="ctr">
                      <a:solidFill>
                        <a:srgbClr val="BFBFBF"/>
                      </a:solidFill>
                      <a:prstDash val="solid"/>
                    </a:lnT>
                    <a:lnB w="9525" cap="flat" cmpd="sng" algn="ctr">
                      <a:solidFill>
                        <a:srgbClr val="BFBFBF"/>
                      </a:solidFill>
                      <a:prstDash val="solid"/>
                    </a:lnB>
                    <a:solidFill>
                      <a:srgbClr val="FFFFFF"/>
                    </a:solidFill>
                  </a:tcPr>
                </a:tc>
                <a:tc>
                  <a:txBody>
                    <a:bodyPr wrap="square"/>
                    <a:lstStyle/>
                    <a:p>
                      <a:pPr algn="l"/>
                      <a:r>
                        <a:rPr sz="1200" b="0" i="1">
                          <a:solidFill>
                            <a:srgbClr val="1F4E79"/>
                          </a:solidFill>
                          <a:latin typeface="Calibri"/>
                        </a:rPr>
                        <a:t>[Evidence]</a:t>
                      </a:r>
                    </a:p>
                  </a:txBody>
                  <a:tcPr marL="73152" marR="73152" marT="36576" marB="36576" anchor="ctr">
                    <a:lnL w="9525" cap="flat" cmpd="sng" algn="ctr">
                      <a:solidFill>
                        <a:srgbClr val="BFBFBF"/>
                      </a:solidFill>
                      <a:prstDash val="solid"/>
                    </a:lnL>
                    <a:lnR w="9525" cap="flat" cmpd="sng" algn="ctr">
                      <a:solidFill>
                        <a:srgbClr val="BFBFBF"/>
                      </a:solidFill>
                      <a:prstDash val="solid"/>
                    </a:lnR>
                    <a:lnT w="9525" cap="flat" cmpd="sng" algn="ctr">
                      <a:solidFill>
                        <a:srgbClr val="BFBFBF"/>
                      </a:solidFill>
                      <a:prstDash val="solid"/>
                    </a:lnT>
                    <a:lnB w="9525" cap="flat" cmpd="sng" algn="ctr">
                      <a:solidFill>
                        <a:srgbClr val="BFBFBF"/>
                      </a:solidFill>
                      <a:prstDash val="solid"/>
                    </a:lnB>
                    <a:solidFill>
                      <a:srgbClr val="FFFFFF"/>
                    </a:solidFill>
                  </a:tcPr>
                </a:tc>
              </a:tr>
              <a:tr h="731520">
                <a:tc>
                  <a:txBody>
                    <a:bodyPr wrap="square"/>
                    <a:lstStyle/>
                    <a:p>
                      <a:pPr algn="l"/>
                      <a:r>
                        <a:rPr sz="1200" b="1" i="1">
                          <a:solidFill>
                            <a:srgbClr val="1F4E79"/>
                          </a:solidFill>
                          <a:latin typeface="Calibri"/>
                        </a:rPr>
                        <a:t>[Strength 2]</a:t>
                      </a:r>
                    </a:p>
                  </a:txBody>
                  <a:tcPr marL="73152" marR="73152" marT="36576" marB="36576" anchor="ctr">
                    <a:lnL w="9525" cap="flat" cmpd="sng" algn="ctr">
                      <a:solidFill>
                        <a:srgbClr val="BFBFBF"/>
                      </a:solidFill>
                      <a:prstDash val="solid"/>
                    </a:lnL>
                    <a:lnR w="9525" cap="flat" cmpd="sng" algn="ctr">
                      <a:solidFill>
                        <a:srgbClr val="BFBFBF"/>
                      </a:solidFill>
                      <a:prstDash val="solid"/>
                    </a:lnR>
                    <a:lnT w="9525" cap="flat" cmpd="sng" algn="ctr">
                      <a:solidFill>
                        <a:srgbClr val="BFBFBF"/>
                      </a:solidFill>
                      <a:prstDash val="solid"/>
                    </a:lnT>
                    <a:lnB w="9525" cap="flat" cmpd="sng" algn="ctr">
                      <a:solidFill>
                        <a:srgbClr val="BFBFBF"/>
                      </a:solidFill>
                      <a:prstDash val="solid"/>
                    </a:lnB>
                    <a:solidFill>
                      <a:srgbClr val="FFFFFF"/>
                    </a:solidFill>
                  </a:tcPr>
                </a:tc>
                <a:tc>
                  <a:txBody>
                    <a:bodyPr wrap="square"/>
                    <a:lstStyle/>
                    <a:p>
                      <a:pPr algn="l"/>
                      <a:r>
                        <a:rPr sz="1200" b="0" i="1">
                          <a:solidFill>
                            <a:srgbClr val="1F4E79"/>
                          </a:solidFill>
                          <a:latin typeface="Calibri"/>
                        </a:rPr>
                        <a:t>[Evidence]</a:t>
                      </a:r>
                    </a:p>
                  </a:txBody>
                  <a:tcPr marL="73152" marR="73152" marT="36576" marB="36576" anchor="ctr">
                    <a:lnL w="9525" cap="flat" cmpd="sng" algn="ctr">
                      <a:solidFill>
                        <a:srgbClr val="BFBFBF"/>
                      </a:solidFill>
                      <a:prstDash val="solid"/>
                    </a:lnL>
                    <a:lnR w="9525" cap="flat" cmpd="sng" algn="ctr">
                      <a:solidFill>
                        <a:srgbClr val="BFBFBF"/>
                      </a:solidFill>
                      <a:prstDash val="solid"/>
                    </a:lnR>
                    <a:lnT w="9525" cap="flat" cmpd="sng" algn="ctr">
                      <a:solidFill>
                        <a:srgbClr val="BFBFBF"/>
                      </a:solidFill>
                      <a:prstDash val="solid"/>
                    </a:lnT>
                    <a:lnB w="9525" cap="flat" cmpd="sng" algn="ctr">
                      <a:solidFill>
                        <a:srgbClr val="BFBFBF"/>
                      </a:solidFill>
                      <a:prstDash val="solid"/>
                    </a:lnB>
                    <a:solidFill>
                      <a:srgbClr val="FFFFFF"/>
                    </a:solidFill>
                  </a:tcPr>
                </a:tc>
              </a:tr>
              <a:tr h="731520">
                <a:tc>
                  <a:txBody>
                    <a:bodyPr wrap="square"/>
                    <a:lstStyle/>
                    <a:p>
                      <a:pPr algn="l"/>
                      <a:r>
                        <a:rPr sz="1200" b="1" i="1">
                          <a:solidFill>
                            <a:srgbClr val="1F4E79"/>
                          </a:solidFill>
                          <a:latin typeface="Calibri"/>
                        </a:rPr>
                        <a:t>[Strength 3]</a:t>
                      </a:r>
                    </a:p>
                  </a:txBody>
                  <a:tcPr marL="73152" marR="73152" marT="36576" marB="36576" anchor="ctr">
                    <a:lnL w="9525" cap="flat" cmpd="sng" algn="ctr">
                      <a:solidFill>
                        <a:srgbClr val="BFBFBF"/>
                      </a:solidFill>
                      <a:prstDash val="solid"/>
                    </a:lnL>
                    <a:lnR w="9525" cap="flat" cmpd="sng" algn="ctr">
                      <a:solidFill>
                        <a:srgbClr val="BFBFBF"/>
                      </a:solidFill>
                      <a:prstDash val="solid"/>
                    </a:lnR>
                    <a:lnT w="9525" cap="flat" cmpd="sng" algn="ctr">
                      <a:solidFill>
                        <a:srgbClr val="BFBFBF"/>
                      </a:solidFill>
                      <a:prstDash val="solid"/>
                    </a:lnT>
                    <a:lnB w="9525" cap="flat" cmpd="sng" algn="ctr">
                      <a:solidFill>
                        <a:srgbClr val="BFBFBF"/>
                      </a:solidFill>
                      <a:prstDash val="solid"/>
                    </a:lnB>
                    <a:solidFill>
                      <a:srgbClr val="FFFFFF"/>
                    </a:solidFill>
                  </a:tcPr>
                </a:tc>
                <a:tc>
                  <a:txBody>
                    <a:bodyPr wrap="square"/>
                    <a:lstStyle/>
                    <a:p>
                      <a:pPr algn="l"/>
                      <a:r>
                        <a:rPr sz="1200" b="0" i="1">
                          <a:solidFill>
                            <a:srgbClr val="1F4E79"/>
                          </a:solidFill>
                          <a:latin typeface="Calibri"/>
                        </a:rPr>
                        <a:t>[Evidence]</a:t>
                      </a:r>
                    </a:p>
                  </a:txBody>
                  <a:tcPr marL="73152" marR="73152" marT="36576" marB="36576" anchor="ctr">
                    <a:lnL w="9525" cap="flat" cmpd="sng" algn="ctr">
                      <a:solidFill>
                        <a:srgbClr val="BFBFBF"/>
                      </a:solidFill>
                      <a:prstDash val="solid"/>
                    </a:lnL>
                    <a:lnR w="9525" cap="flat" cmpd="sng" algn="ctr">
                      <a:solidFill>
                        <a:srgbClr val="BFBFBF"/>
                      </a:solidFill>
                      <a:prstDash val="solid"/>
                    </a:lnR>
                    <a:lnT w="9525" cap="flat" cmpd="sng" algn="ctr">
                      <a:solidFill>
                        <a:srgbClr val="BFBFBF"/>
                      </a:solidFill>
                      <a:prstDash val="solid"/>
                    </a:lnT>
                    <a:lnB w="9525" cap="flat" cmpd="sng" algn="ctr">
                      <a:solidFill>
                        <a:srgbClr val="BFBFBF"/>
                      </a:solidFill>
                      <a:prstDash val="solid"/>
                    </a:lnB>
                    <a:solidFill>
                      <a:srgbClr val="FFFFFF"/>
                    </a:solidFill>
                  </a:tcPr>
                </a:tc>
              </a:tr>
              <a:tr h="731520">
                <a:tc>
                  <a:txBody>
                    <a:bodyPr wrap="square"/>
                    <a:lstStyle/>
                    <a:p>
                      <a:pPr algn="l"/>
                      <a:r>
                        <a:rPr sz="1200" b="1" i="1">
                          <a:solidFill>
                            <a:srgbClr val="1F4E79"/>
                          </a:solidFill>
                          <a:latin typeface="Calibri"/>
                        </a:rPr>
                        <a:t>[Strength 4]</a:t>
                      </a:r>
                    </a:p>
                  </a:txBody>
                  <a:tcPr marL="73152" marR="73152" marT="36576" marB="36576" anchor="ctr">
                    <a:lnL w="9525" cap="flat" cmpd="sng" algn="ctr">
                      <a:solidFill>
                        <a:srgbClr val="BFBFBF"/>
                      </a:solidFill>
                      <a:prstDash val="solid"/>
                    </a:lnL>
                    <a:lnR w="9525" cap="flat" cmpd="sng" algn="ctr">
                      <a:solidFill>
                        <a:srgbClr val="BFBFBF"/>
                      </a:solidFill>
                      <a:prstDash val="solid"/>
                    </a:lnR>
                    <a:lnT w="9525" cap="flat" cmpd="sng" algn="ctr">
                      <a:solidFill>
                        <a:srgbClr val="BFBFBF"/>
                      </a:solidFill>
                      <a:prstDash val="solid"/>
                    </a:lnT>
                    <a:lnB w="9525" cap="flat" cmpd="sng" algn="ctr">
                      <a:solidFill>
                        <a:srgbClr val="BFBFBF"/>
                      </a:solidFill>
                      <a:prstDash val="solid"/>
                    </a:lnB>
                    <a:solidFill>
                      <a:srgbClr val="FFFFFF"/>
                    </a:solidFill>
                  </a:tcPr>
                </a:tc>
                <a:tc>
                  <a:txBody>
                    <a:bodyPr wrap="square"/>
                    <a:lstStyle/>
                    <a:p>
                      <a:pPr algn="l"/>
                      <a:r>
                        <a:rPr sz="1200" b="0" i="1">
                          <a:solidFill>
                            <a:srgbClr val="1F4E79"/>
                          </a:solidFill>
                          <a:latin typeface="Calibri"/>
                        </a:rPr>
                        <a:t>[Evidence]</a:t>
                      </a:r>
                    </a:p>
                  </a:txBody>
                  <a:tcPr marL="73152" marR="73152" marT="36576" marB="36576" anchor="ctr">
                    <a:lnL w="9525" cap="flat" cmpd="sng" algn="ctr">
                      <a:solidFill>
                        <a:srgbClr val="BFBFBF"/>
                      </a:solidFill>
                      <a:prstDash val="solid"/>
                    </a:lnL>
                    <a:lnR w="9525" cap="flat" cmpd="sng" algn="ctr">
                      <a:solidFill>
                        <a:srgbClr val="BFBFBF"/>
                      </a:solidFill>
                      <a:prstDash val="solid"/>
                    </a:lnR>
                    <a:lnT w="9525" cap="flat" cmpd="sng" algn="ctr">
                      <a:solidFill>
                        <a:srgbClr val="BFBFBF"/>
                      </a:solidFill>
                      <a:prstDash val="solid"/>
                    </a:lnT>
                    <a:lnB w="9525" cap="flat" cmpd="sng" algn="ctr">
                      <a:solidFill>
                        <a:srgbClr val="BFBFBF"/>
                      </a:solidFill>
                      <a:prstDash val="solid"/>
                    </a:lnB>
                    <a:solidFill>
                      <a:srgbClr val="FFFFFF"/>
                    </a:solidFill>
                  </a:tcPr>
                </a:tc>
              </a:tr>
            </a:tbl>
          </a:graphicData>
        </a:graphic>
      </p:graphicFrame>
      <p:graphicFrame>
        <p:nvGraphicFramePr>
          <p:cNvPr id="8" name="Table"/>
          <p:cNvGraphicFramePr>
            <a:graphicFrameLocks noGrp="1"/>
          </p:cNvGraphicFramePr>
          <p:nvPr/>
        </p:nvGraphicFramePr>
        <p:xfrm>
          <a:off x="6217920" y="1920240"/>
          <a:ext cx="5422392" cy="3657600"/>
        </p:xfrm>
        <a:graphic>
          <a:graphicData uri="http://schemas.openxmlformats.org/drawingml/2006/table">
            <a:tbl>
              <a:tblPr firstRow="1">
                <a:tableStyleId>{5C22544A-7EE6-4342-B048-85BDC9FD1C3A}</a:tableStyleId>
              </a:tblPr>
              <a:tblGrid>
                <a:gridCol w="2711196"/>
                <a:gridCol w="2711196"/>
              </a:tblGrid>
              <a:tr h="731520">
                <a:tc>
                  <a:txBody>
                    <a:bodyPr wrap="square"/>
                    <a:lstStyle/>
                    <a:p>
                      <a:pPr algn="l"/>
                      <a:r>
                        <a:rPr sz="1200" b="1" i="0">
                          <a:solidFill>
                            <a:srgbClr val="0A0D0F"/>
                          </a:solidFill>
                          <a:latin typeface="Calibri"/>
                        </a:rPr>
                        <a:t>Weakness</a:t>
                      </a:r>
                    </a:p>
                  </a:txBody>
                  <a:tcPr marL="73152" marR="73152" marT="36576" marB="36576" anchor="ctr">
                    <a:lnL w="9525" cap="flat" cmpd="sng" algn="ctr">
                      <a:solidFill>
                        <a:srgbClr val="BFBFBF"/>
                      </a:solidFill>
                      <a:prstDash val="solid"/>
                    </a:lnL>
                    <a:lnR w="9525" cap="flat" cmpd="sng" algn="ctr">
                      <a:solidFill>
                        <a:srgbClr val="BFBFBF"/>
                      </a:solidFill>
                      <a:prstDash val="solid"/>
                    </a:lnR>
                    <a:lnT w="9525" cap="flat" cmpd="sng" algn="ctr">
                      <a:solidFill>
                        <a:srgbClr val="BFBFBF"/>
                      </a:solidFill>
                      <a:prstDash val="solid"/>
                    </a:lnT>
                    <a:lnB w="9525" cap="flat" cmpd="sng" algn="ctr">
                      <a:solidFill>
                        <a:srgbClr val="BFBFBF"/>
                      </a:solidFill>
                      <a:prstDash val="solid"/>
                    </a:lnB>
                    <a:solidFill>
                      <a:srgbClr val="D9F5F6"/>
                    </a:solidFill>
                  </a:tcPr>
                </a:tc>
                <a:tc>
                  <a:txBody>
                    <a:bodyPr wrap="square"/>
                    <a:lstStyle/>
                    <a:p>
                      <a:pPr algn="l"/>
                      <a:r>
                        <a:rPr sz="1200" b="1" i="0">
                          <a:solidFill>
                            <a:srgbClr val="0A0D0F"/>
                          </a:solidFill>
                          <a:latin typeface="Calibri"/>
                        </a:rPr>
                        <a:t>Evidence</a:t>
                      </a:r>
                    </a:p>
                  </a:txBody>
                  <a:tcPr marL="73152" marR="73152" marT="36576" marB="36576" anchor="ctr">
                    <a:lnL w="9525" cap="flat" cmpd="sng" algn="ctr">
                      <a:solidFill>
                        <a:srgbClr val="BFBFBF"/>
                      </a:solidFill>
                      <a:prstDash val="solid"/>
                    </a:lnL>
                    <a:lnR w="9525" cap="flat" cmpd="sng" algn="ctr">
                      <a:solidFill>
                        <a:srgbClr val="BFBFBF"/>
                      </a:solidFill>
                      <a:prstDash val="solid"/>
                    </a:lnR>
                    <a:lnT w="9525" cap="flat" cmpd="sng" algn="ctr">
                      <a:solidFill>
                        <a:srgbClr val="BFBFBF"/>
                      </a:solidFill>
                      <a:prstDash val="solid"/>
                    </a:lnT>
                    <a:lnB w="9525" cap="flat" cmpd="sng" algn="ctr">
                      <a:solidFill>
                        <a:srgbClr val="BFBFBF"/>
                      </a:solidFill>
                      <a:prstDash val="solid"/>
                    </a:lnB>
                    <a:solidFill>
                      <a:srgbClr val="D9F5F6"/>
                    </a:solidFill>
                  </a:tcPr>
                </a:tc>
              </a:tr>
              <a:tr h="731520">
                <a:tc>
                  <a:txBody>
                    <a:bodyPr wrap="square"/>
                    <a:lstStyle/>
                    <a:p>
                      <a:pPr algn="l"/>
                      <a:r>
                        <a:rPr sz="1200" b="1" i="1">
                          <a:solidFill>
                            <a:srgbClr val="1F4E79"/>
                          </a:solidFill>
                          <a:latin typeface="Calibri"/>
                        </a:rPr>
                        <a:t>[Weakness 1]</a:t>
                      </a:r>
                    </a:p>
                  </a:txBody>
                  <a:tcPr marL="73152" marR="73152" marT="36576" marB="36576" anchor="ctr">
                    <a:lnL w="9525" cap="flat" cmpd="sng" algn="ctr">
                      <a:solidFill>
                        <a:srgbClr val="BFBFBF"/>
                      </a:solidFill>
                      <a:prstDash val="solid"/>
                    </a:lnL>
                    <a:lnR w="9525" cap="flat" cmpd="sng" algn="ctr">
                      <a:solidFill>
                        <a:srgbClr val="BFBFBF"/>
                      </a:solidFill>
                      <a:prstDash val="solid"/>
                    </a:lnR>
                    <a:lnT w="9525" cap="flat" cmpd="sng" algn="ctr">
                      <a:solidFill>
                        <a:srgbClr val="BFBFBF"/>
                      </a:solidFill>
                      <a:prstDash val="solid"/>
                    </a:lnT>
                    <a:lnB w="9525" cap="flat" cmpd="sng" algn="ctr">
                      <a:solidFill>
                        <a:srgbClr val="BFBFBF"/>
                      </a:solidFill>
                      <a:prstDash val="solid"/>
                    </a:lnB>
                    <a:solidFill>
                      <a:srgbClr val="FFFFFF"/>
                    </a:solidFill>
                  </a:tcPr>
                </a:tc>
                <a:tc>
                  <a:txBody>
                    <a:bodyPr wrap="square"/>
                    <a:lstStyle/>
                    <a:p>
                      <a:pPr algn="l"/>
                      <a:r>
                        <a:rPr sz="1200" b="0" i="1">
                          <a:solidFill>
                            <a:srgbClr val="1F4E79"/>
                          </a:solidFill>
                          <a:latin typeface="Calibri"/>
                        </a:rPr>
                        <a:t>[Evidence]</a:t>
                      </a:r>
                    </a:p>
                  </a:txBody>
                  <a:tcPr marL="73152" marR="73152" marT="36576" marB="36576" anchor="ctr">
                    <a:lnL w="9525" cap="flat" cmpd="sng" algn="ctr">
                      <a:solidFill>
                        <a:srgbClr val="BFBFBF"/>
                      </a:solidFill>
                      <a:prstDash val="solid"/>
                    </a:lnL>
                    <a:lnR w="9525" cap="flat" cmpd="sng" algn="ctr">
                      <a:solidFill>
                        <a:srgbClr val="BFBFBF"/>
                      </a:solidFill>
                      <a:prstDash val="solid"/>
                    </a:lnR>
                    <a:lnT w="9525" cap="flat" cmpd="sng" algn="ctr">
                      <a:solidFill>
                        <a:srgbClr val="BFBFBF"/>
                      </a:solidFill>
                      <a:prstDash val="solid"/>
                    </a:lnT>
                    <a:lnB w="9525" cap="flat" cmpd="sng" algn="ctr">
                      <a:solidFill>
                        <a:srgbClr val="BFBFBF"/>
                      </a:solidFill>
                      <a:prstDash val="solid"/>
                    </a:lnB>
                    <a:solidFill>
                      <a:srgbClr val="FFFFFF"/>
                    </a:solidFill>
                  </a:tcPr>
                </a:tc>
              </a:tr>
              <a:tr h="731520">
                <a:tc>
                  <a:txBody>
                    <a:bodyPr wrap="square"/>
                    <a:lstStyle/>
                    <a:p>
                      <a:pPr algn="l"/>
                      <a:r>
                        <a:rPr sz="1200" b="1" i="1">
                          <a:solidFill>
                            <a:srgbClr val="1F4E79"/>
                          </a:solidFill>
                          <a:latin typeface="Calibri"/>
                        </a:rPr>
                        <a:t>[Weakness 2]</a:t>
                      </a:r>
                    </a:p>
                  </a:txBody>
                  <a:tcPr marL="73152" marR="73152" marT="36576" marB="36576" anchor="ctr">
                    <a:lnL w="9525" cap="flat" cmpd="sng" algn="ctr">
                      <a:solidFill>
                        <a:srgbClr val="BFBFBF"/>
                      </a:solidFill>
                      <a:prstDash val="solid"/>
                    </a:lnL>
                    <a:lnR w="9525" cap="flat" cmpd="sng" algn="ctr">
                      <a:solidFill>
                        <a:srgbClr val="BFBFBF"/>
                      </a:solidFill>
                      <a:prstDash val="solid"/>
                    </a:lnR>
                    <a:lnT w="9525" cap="flat" cmpd="sng" algn="ctr">
                      <a:solidFill>
                        <a:srgbClr val="BFBFBF"/>
                      </a:solidFill>
                      <a:prstDash val="solid"/>
                    </a:lnT>
                    <a:lnB w="9525" cap="flat" cmpd="sng" algn="ctr">
                      <a:solidFill>
                        <a:srgbClr val="BFBFBF"/>
                      </a:solidFill>
                      <a:prstDash val="solid"/>
                    </a:lnB>
                    <a:solidFill>
                      <a:srgbClr val="FFFFFF"/>
                    </a:solidFill>
                  </a:tcPr>
                </a:tc>
                <a:tc>
                  <a:txBody>
                    <a:bodyPr wrap="square"/>
                    <a:lstStyle/>
                    <a:p>
                      <a:pPr algn="l"/>
                      <a:r>
                        <a:rPr sz="1200" b="0" i="1">
                          <a:solidFill>
                            <a:srgbClr val="1F4E79"/>
                          </a:solidFill>
                          <a:latin typeface="Calibri"/>
                        </a:rPr>
                        <a:t>[Evidence]</a:t>
                      </a:r>
                    </a:p>
                  </a:txBody>
                  <a:tcPr marL="73152" marR="73152" marT="36576" marB="36576" anchor="ctr">
                    <a:lnL w="9525" cap="flat" cmpd="sng" algn="ctr">
                      <a:solidFill>
                        <a:srgbClr val="BFBFBF"/>
                      </a:solidFill>
                      <a:prstDash val="solid"/>
                    </a:lnL>
                    <a:lnR w="9525" cap="flat" cmpd="sng" algn="ctr">
                      <a:solidFill>
                        <a:srgbClr val="BFBFBF"/>
                      </a:solidFill>
                      <a:prstDash val="solid"/>
                    </a:lnR>
                    <a:lnT w="9525" cap="flat" cmpd="sng" algn="ctr">
                      <a:solidFill>
                        <a:srgbClr val="BFBFBF"/>
                      </a:solidFill>
                      <a:prstDash val="solid"/>
                    </a:lnT>
                    <a:lnB w="9525" cap="flat" cmpd="sng" algn="ctr">
                      <a:solidFill>
                        <a:srgbClr val="BFBFBF"/>
                      </a:solidFill>
                      <a:prstDash val="solid"/>
                    </a:lnB>
                    <a:solidFill>
                      <a:srgbClr val="FFFFFF"/>
                    </a:solidFill>
                  </a:tcPr>
                </a:tc>
              </a:tr>
              <a:tr h="731520">
                <a:tc>
                  <a:txBody>
                    <a:bodyPr wrap="square"/>
                    <a:lstStyle/>
                    <a:p>
                      <a:pPr algn="l"/>
                      <a:r>
                        <a:rPr sz="1200" b="1" i="1">
                          <a:solidFill>
                            <a:srgbClr val="1F4E79"/>
                          </a:solidFill>
                          <a:latin typeface="Calibri"/>
                        </a:rPr>
                        <a:t>[Weakness 3]</a:t>
                      </a:r>
                    </a:p>
                  </a:txBody>
                  <a:tcPr marL="73152" marR="73152" marT="36576" marB="36576" anchor="ctr">
                    <a:lnL w="9525" cap="flat" cmpd="sng" algn="ctr">
                      <a:solidFill>
                        <a:srgbClr val="BFBFBF"/>
                      </a:solidFill>
                      <a:prstDash val="solid"/>
                    </a:lnL>
                    <a:lnR w="9525" cap="flat" cmpd="sng" algn="ctr">
                      <a:solidFill>
                        <a:srgbClr val="BFBFBF"/>
                      </a:solidFill>
                      <a:prstDash val="solid"/>
                    </a:lnR>
                    <a:lnT w="9525" cap="flat" cmpd="sng" algn="ctr">
                      <a:solidFill>
                        <a:srgbClr val="BFBFBF"/>
                      </a:solidFill>
                      <a:prstDash val="solid"/>
                    </a:lnT>
                    <a:lnB w="9525" cap="flat" cmpd="sng" algn="ctr">
                      <a:solidFill>
                        <a:srgbClr val="BFBFBF"/>
                      </a:solidFill>
                      <a:prstDash val="solid"/>
                    </a:lnB>
                    <a:solidFill>
                      <a:srgbClr val="FFFFFF"/>
                    </a:solidFill>
                  </a:tcPr>
                </a:tc>
                <a:tc>
                  <a:txBody>
                    <a:bodyPr wrap="square"/>
                    <a:lstStyle/>
                    <a:p>
                      <a:pPr algn="l"/>
                      <a:r>
                        <a:rPr sz="1200" b="0" i="1">
                          <a:solidFill>
                            <a:srgbClr val="1F4E79"/>
                          </a:solidFill>
                          <a:latin typeface="Calibri"/>
                        </a:rPr>
                        <a:t>[Evidence]</a:t>
                      </a:r>
                    </a:p>
                  </a:txBody>
                  <a:tcPr marL="73152" marR="73152" marT="36576" marB="36576" anchor="ctr">
                    <a:lnL w="9525" cap="flat" cmpd="sng" algn="ctr">
                      <a:solidFill>
                        <a:srgbClr val="BFBFBF"/>
                      </a:solidFill>
                      <a:prstDash val="solid"/>
                    </a:lnL>
                    <a:lnR w="9525" cap="flat" cmpd="sng" algn="ctr">
                      <a:solidFill>
                        <a:srgbClr val="BFBFBF"/>
                      </a:solidFill>
                      <a:prstDash val="solid"/>
                    </a:lnR>
                    <a:lnT w="9525" cap="flat" cmpd="sng" algn="ctr">
                      <a:solidFill>
                        <a:srgbClr val="BFBFBF"/>
                      </a:solidFill>
                      <a:prstDash val="solid"/>
                    </a:lnT>
                    <a:lnB w="9525" cap="flat" cmpd="sng" algn="ctr">
                      <a:solidFill>
                        <a:srgbClr val="BFBFBF"/>
                      </a:solidFill>
                      <a:prstDash val="solid"/>
                    </a:lnB>
                    <a:solidFill>
                      <a:srgbClr val="FFFFFF"/>
                    </a:solidFill>
                  </a:tcPr>
                </a:tc>
              </a:tr>
              <a:tr h="731520">
                <a:tc>
                  <a:txBody>
                    <a:bodyPr wrap="square"/>
                    <a:lstStyle/>
                    <a:p>
                      <a:pPr algn="l"/>
                      <a:r>
                        <a:rPr sz="1200" b="1" i="1">
                          <a:solidFill>
                            <a:srgbClr val="1F4E79"/>
                          </a:solidFill>
                          <a:latin typeface="Calibri"/>
                        </a:rPr>
                        <a:t>[Weakness 4]</a:t>
                      </a:r>
                    </a:p>
                  </a:txBody>
                  <a:tcPr marL="73152" marR="73152" marT="36576" marB="36576" anchor="ctr">
                    <a:lnL w="9525" cap="flat" cmpd="sng" algn="ctr">
                      <a:solidFill>
                        <a:srgbClr val="BFBFBF"/>
                      </a:solidFill>
                      <a:prstDash val="solid"/>
                    </a:lnL>
                    <a:lnR w="9525" cap="flat" cmpd="sng" algn="ctr">
                      <a:solidFill>
                        <a:srgbClr val="BFBFBF"/>
                      </a:solidFill>
                      <a:prstDash val="solid"/>
                    </a:lnR>
                    <a:lnT w="9525" cap="flat" cmpd="sng" algn="ctr">
                      <a:solidFill>
                        <a:srgbClr val="BFBFBF"/>
                      </a:solidFill>
                      <a:prstDash val="solid"/>
                    </a:lnT>
                    <a:lnB w="9525" cap="flat" cmpd="sng" algn="ctr">
                      <a:solidFill>
                        <a:srgbClr val="BFBFBF"/>
                      </a:solidFill>
                      <a:prstDash val="solid"/>
                    </a:lnB>
                    <a:solidFill>
                      <a:srgbClr val="FFFFFF"/>
                    </a:solidFill>
                  </a:tcPr>
                </a:tc>
                <a:tc>
                  <a:txBody>
                    <a:bodyPr wrap="square"/>
                    <a:lstStyle/>
                    <a:p>
                      <a:pPr algn="l"/>
                      <a:r>
                        <a:rPr sz="1200" b="0" i="1">
                          <a:solidFill>
                            <a:srgbClr val="1F4E79"/>
                          </a:solidFill>
                          <a:latin typeface="Calibri"/>
                        </a:rPr>
                        <a:t>[Evidence]</a:t>
                      </a:r>
                    </a:p>
                  </a:txBody>
                  <a:tcPr marL="73152" marR="73152" marT="36576" marB="36576" anchor="ctr">
                    <a:lnL w="9525" cap="flat" cmpd="sng" algn="ctr">
                      <a:solidFill>
                        <a:srgbClr val="BFBFBF"/>
                      </a:solidFill>
                      <a:prstDash val="solid"/>
                    </a:lnL>
                    <a:lnR w="9525" cap="flat" cmpd="sng" algn="ctr">
                      <a:solidFill>
                        <a:srgbClr val="BFBFBF"/>
                      </a:solidFill>
                      <a:prstDash val="solid"/>
                    </a:lnR>
                    <a:lnT w="9525" cap="flat" cmpd="sng" algn="ctr">
                      <a:solidFill>
                        <a:srgbClr val="BFBFBF"/>
                      </a:solidFill>
                      <a:prstDash val="solid"/>
                    </a:lnT>
                    <a:lnB w="9525" cap="flat" cmpd="sng" algn="ctr">
                      <a:solidFill>
                        <a:srgbClr val="BFBFBF"/>
                      </a:solidFill>
                      <a:prstDash val="solid"/>
                    </a:lnB>
                    <a:solidFill>
                      <a:srgbClr val="FFFFFF"/>
                    </a:solidFill>
                  </a:tcPr>
                </a:tc>
              </a:tr>
            </a:tbl>
          </a:graphicData>
        </a:graphic>
      </p:graphicFrame>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548640" y="320040"/>
            <a:ext cx="11064240" cy="868680"/>
          </a:xfrm>
        </p:spPr>
        <p:txBody>
          <a:bodyPr anchor="ctr" wrap="square"/>
          <a:lstStyle/>
          <a:p>
            <a:pPr algn="l"/>
            <a:r>
              <a:rPr sz="2800" b="1">
                <a:solidFill>
                  <a:srgbClr val="0A0D0F"/>
                </a:solidFill>
                <a:latin typeface="Calibri"/>
              </a:rPr>
              <a:t>Outside: opportunities and threats</a:t>
            </a:r>
          </a:p>
        </p:txBody>
      </p:sp>
      <p:sp>
        <p:nvSpPr>
          <p:cNvPr id="3" name="Title rule"/>
          <p:cNvSpPr/>
          <p:nvPr/>
        </p:nvSpPr>
        <p:spPr>
          <a:xfrm>
            <a:off x="548640" y="1207008"/>
            <a:ext cx="11091672" cy="36576"/>
          </a:xfrm>
          <a:prstGeom prst="rect">
            <a:avLst/>
          </a:prstGeom>
          <a:solidFill>
            <a:srgbClr val="00C2C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mplate footer"/>
          <p:cNvSpPr txBox="1"/>
          <p:nvPr/>
        </p:nvSpPr>
        <p:spPr>
          <a:xfrm>
            <a:off x="548640" y="6419088"/>
            <a:ext cx="9601200" cy="274320"/>
          </a:xfrm>
          <a:prstGeom prst="rect">
            <a:avLst/>
          </a:prstGeom>
          <a:noFill/>
        </p:spPr>
        <p:txBody>
          <a:bodyPr wrap="none">
            <a:spAutoFit/>
          </a:bodyPr>
          <a:lstStyle/>
          <a:p>
            <a:r>
              <a:rPr sz="900">
                <a:solidFill>
                  <a:srgbClr val="595959"/>
                </a:solidFill>
                <a:latin typeface="Calibri"/>
              </a:rPr>
              <a:t>Free template from ForwarD²eployed · forwardeployed.work/templates/swot-analysis-template</a:t>
            </a:r>
          </a:p>
        </p:txBody>
      </p:sp>
      <p:sp>
        <p:nvSpPr>
          <p:cNvPr id="5" name="Slide number"/>
          <p:cNvSpPr txBox="1"/>
          <p:nvPr/>
        </p:nvSpPr>
        <p:spPr>
          <a:xfrm>
            <a:off x="10698480" y="6419088"/>
            <a:ext cx="941832" cy="274320"/>
          </a:xfrm>
          <a:prstGeom prst="rect">
            <a:avLst/>
          </a:prstGeom>
          <a:noFill/>
        </p:spPr>
        <p:txBody>
          <a:bodyPr wrap="none">
            <a:spAutoFit/>
          </a:bodyPr>
          <a:lstStyle/>
          <a:p>
            <a:pPr algn="r"/>
            <a:fld id="{B6F15528-21DE-4FAA-801E-634DDDAF4B2B}" type="slidenum">
              <a:rPr lang="en-US" sz="900">
                <a:solidFill>
                  <a:srgbClr val="595959"/>
                </a:solidFill>
              </a:rPr>
              <a:t>‹#›</a:t>
            </a:fld>
          </a:p>
        </p:txBody>
      </p:sp>
      <p:sp>
        <p:nvSpPr>
          <p:cNvPr id="6" name="Instruction"/>
          <p:cNvSpPr txBox="1"/>
          <p:nvPr/>
        </p:nvSpPr>
        <p:spPr>
          <a:xfrm>
            <a:off x="548640" y="1371600"/>
            <a:ext cx="11064240" cy="457200"/>
          </a:xfrm>
          <a:prstGeom prst="rect">
            <a:avLst/>
          </a:prstGeom>
          <a:noFill/>
        </p:spPr>
        <p:txBody>
          <a:bodyPr wrap="square" anchor="t" lIns="109728" rIns="109728" tIns="73152" bIns="73152">
            <a:spAutoFit/>
          </a:bodyPr>
          <a:lstStyle/>
          <a:p>
            <a:pPr>
              <a:spcAft>
                <a:spcPts val="600"/>
              </a:spcAft>
            </a:pPr>
            <a:r>
              <a:rPr sz="1300" b="0" i="1">
                <a:solidFill>
                  <a:srgbClr val="595959"/>
                </a:solidFill>
                <a:latin typeface="Calibri"/>
              </a:rPr>
              <a:t>Say how likely each is and when it would matter.</a:t>
            </a:r>
          </a:p>
        </p:txBody>
      </p:sp>
      <p:graphicFrame>
        <p:nvGraphicFramePr>
          <p:cNvPr id="7" name="Table"/>
          <p:cNvGraphicFramePr>
            <a:graphicFrameLocks noGrp="1"/>
          </p:cNvGraphicFramePr>
          <p:nvPr/>
        </p:nvGraphicFramePr>
        <p:xfrm>
          <a:off x="548640" y="1920240"/>
          <a:ext cx="5394958" cy="3657600"/>
        </p:xfrm>
        <a:graphic>
          <a:graphicData uri="http://schemas.openxmlformats.org/drawingml/2006/table">
            <a:tbl>
              <a:tblPr firstRow="1">
                <a:tableStyleId>{5C22544A-7EE6-4342-B048-85BDC9FD1C3A}</a:tableStyleId>
              </a:tblPr>
              <a:tblGrid>
                <a:gridCol w="2088371"/>
                <a:gridCol w="2088371"/>
                <a:gridCol w="1218216"/>
              </a:tblGrid>
              <a:tr h="731520">
                <a:tc>
                  <a:txBody>
                    <a:bodyPr wrap="square"/>
                    <a:lstStyle/>
                    <a:p>
                      <a:pPr algn="l"/>
                      <a:r>
                        <a:rPr sz="1200" b="1" i="0">
                          <a:solidFill>
                            <a:srgbClr val="0A0D0F"/>
                          </a:solidFill>
                          <a:latin typeface="Calibri"/>
                        </a:rPr>
                        <a:t>Opportunity</a:t>
                      </a:r>
                    </a:p>
                  </a:txBody>
                  <a:tcPr marL="73152" marR="73152" marT="36576" marB="36576" anchor="ctr">
                    <a:lnL w="9525" cap="flat" cmpd="sng" algn="ctr">
                      <a:solidFill>
                        <a:srgbClr val="BFBFBF"/>
                      </a:solidFill>
                      <a:prstDash val="solid"/>
                    </a:lnL>
                    <a:lnR w="9525" cap="flat" cmpd="sng" algn="ctr">
                      <a:solidFill>
                        <a:srgbClr val="BFBFBF"/>
                      </a:solidFill>
                      <a:prstDash val="solid"/>
                    </a:lnR>
                    <a:lnT w="9525" cap="flat" cmpd="sng" algn="ctr">
                      <a:solidFill>
                        <a:srgbClr val="BFBFBF"/>
                      </a:solidFill>
                      <a:prstDash val="solid"/>
                    </a:lnT>
                    <a:lnB w="9525" cap="flat" cmpd="sng" algn="ctr">
                      <a:solidFill>
                        <a:srgbClr val="BFBFBF"/>
                      </a:solidFill>
                      <a:prstDash val="solid"/>
                    </a:lnB>
                    <a:solidFill>
                      <a:srgbClr val="D9F5F6"/>
                    </a:solidFill>
                  </a:tcPr>
                </a:tc>
                <a:tc>
                  <a:txBody>
                    <a:bodyPr wrap="square"/>
                    <a:lstStyle/>
                    <a:p>
                      <a:pPr algn="l"/>
                      <a:r>
                        <a:rPr sz="1200" b="1" i="0">
                          <a:solidFill>
                            <a:srgbClr val="0A0D0F"/>
                          </a:solidFill>
                          <a:latin typeface="Calibri"/>
                        </a:rPr>
                        <a:t>Evidence</a:t>
                      </a:r>
                    </a:p>
                  </a:txBody>
                  <a:tcPr marL="73152" marR="73152" marT="36576" marB="36576" anchor="ctr">
                    <a:lnL w="9525" cap="flat" cmpd="sng" algn="ctr">
                      <a:solidFill>
                        <a:srgbClr val="BFBFBF"/>
                      </a:solidFill>
                      <a:prstDash val="solid"/>
                    </a:lnL>
                    <a:lnR w="9525" cap="flat" cmpd="sng" algn="ctr">
                      <a:solidFill>
                        <a:srgbClr val="BFBFBF"/>
                      </a:solidFill>
                      <a:prstDash val="solid"/>
                    </a:lnR>
                    <a:lnT w="9525" cap="flat" cmpd="sng" algn="ctr">
                      <a:solidFill>
                        <a:srgbClr val="BFBFBF"/>
                      </a:solidFill>
                      <a:prstDash val="solid"/>
                    </a:lnT>
                    <a:lnB w="9525" cap="flat" cmpd="sng" algn="ctr">
                      <a:solidFill>
                        <a:srgbClr val="BFBFBF"/>
                      </a:solidFill>
                      <a:prstDash val="solid"/>
                    </a:lnB>
                    <a:solidFill>
                      <a:srgbClr val="D9F5F6"/>
                    </a:solidFill>
                  </a:tcPr>
                </a:tc>
                <a:tc>
                  <a:txBody>
                    <a:bodyPr wrap="square"/>
                    <a:lstStyle/>
                    <a:p>
                      <a:pPr algn="l"/>
                      <a:r>
                        <a:rPr sz="1200" b="1" i="0">
                          <a:solidFill>
                            <a:srgbClr val="0A0D0F"/>
                          </a:solidFill>
                          <a:latin typeface="Calibri"/>
                        </a:rPr>
                        <a:t>When</a:t>
                      </a:r>
                    </a:p>
                  </a:txBody>
                  <a:tcPr marL="73152" marR="73152" marT="36576" marB="36576" anchor="ctr">
                    <a:lnL w="9525" cap="flat" cmpd="sng" algn="ctr">
                      <a:solidFill>
                        <a:srgbClr val="BFBFBF"/>
                      </a:solidFill>
                      <a:prstDash val="solid"/>
                    </a:lnL>
                    <a:lnR w="9525" cap="flat" cmpd="sng" algn="ctr">
                      <a:solidFill>
                        <a:srgbClr val="BFBFBF"/>
                      </a:solidFill>
                      <a:prstDash val="solid"/>
                    </a:lnR>
                    <a:lnT w="9525" cap="flat" cmpd="sng" algn="ctr">
                      <a:solidFill>
                        <a:srgbClr val="BFBFBF"/>
                      </a:solidFill>
                      <a:prstDash val="solid"/>
                    </a:lnT>
                    <a:lnB w="9525" cap="flat" cmpd="sng" algn="ctr">
                      <a:solidFill>
                        <a:srgbClr val="BFBFBF"/>
                      </a:solidFill>
                      <a:prstDash val="solid"/>
                    </a:lnB>
                    <a:solidFill>
                      <a:srgbClr val="D9F5F6"/>
                    </a:solidFill>
                  </a:tcPr>
                </a:tc>
              </a:tr>
              <a:tr h="731520">
                <a:tc>
                  <a:txBody>
                    <a:bodyPr wrap="square"/>
                    <a:lstStyle/>
                    <a:p>
                      <a:pPr algn="l"/>
                      <a:r>
                        <a:rPr sz="1200" b="1" i="1">
                          <a:solidFill>
                            <a:srgbClr val="1F4E79"/>
                          </a:solidFill>
                          <a:latin typeface="Calibri"/>
                        </a:rPr>
                        <a:t>[Opportunity 1]</a:t>
                      </a:r>
                    </a:p>
                  </a:txBody>
                  <a:tcPr marL="73152" marR="73152" marT="36576" marB="36576" anchor="ctr">
                    <a:lnL w="9525" cap="flat" cmpd="sng" algn="ctr">
                      <a:solidFill>
                        <a:srgbClr val="BFBFBF"/>
                      </a:solidFill>
                      <a:prstDash val="solid"/>
                    </a:lnL>
                    <a:lnR w="9525" cap="flat" cmpd="sng" algn="ctr">
                      <a:solidFill>
                        <a:srgbClr val="BFBFBF"/>
                      </a:solidFill>
                      <a:prstDash val="solid"/>
                    </a:lnR>
                    <a:lnT w="9525" cap="flat" cmpd="sng" algn="ctr">
                      <a:solidFill>
                        <a:srgbClr val="BFBFBF"/>
                      </a:solidFill>
                      <a:prstDash val="solid"/>
                    </a:lnT>
                    <a:lnB w="9525" cap="flat" cmpd="sng" algn="ctr">
                      <a:solidFill>
                        <a:srgbClr val="BFBFBF"/>
                      </a:solidFill>
                      <a:prstDash val="solid"/>
                    </a:lnB>
                    <a:solidFill>
                      <a:srgbClr val="FFFFFF"/>
                    </a:solidFill>
                  </a:tcPr>
                </a:tc>
                <a:tc>
                  <a:txBody>
                    <a:bodyPr wrap="square"/>
                    <a:lstStyle/>
                    <a:p>
                      <a:pPr algn="l"/>
                      <a:r>
                        <a:rPr sz="1200" b="0" i="1">
                          <a:solidFill>
                            <a:srgbClr val="1F4E79"/>
                          </a:solidFill>
                          <a:latin typeface="Calibri"/>
                        </a:rPr>
                        <a:t>[Evidence]</a:t>
                      </a:r>
                    </a:p>
                  </a:txBody>
                  <a:tcPr marL="73152" marR="73152" marT="36576" marB="36576" anchor="ctr">
                    <a:lnL w="9525" cap="flat" cmpd="sng" algn="ctr">
                      <a:solidFill>
                        <a:srgbClr val="BFBFBF"/>
                      </a:solidFill>
                      <a:prstDash val="solid"/>
                    </a:lnL>
                    <a:lnR w="9525" cap="flat" cmpd="sng" algn="ctr">
                      <a:solidFill>
                        <a:srgbClr val="BFBFBF"/>
                      </a:solidFill>
                      <a:prstDash val="solid"/>
                    </a:lnR>
                    <a:lnT w="9525" cap="flat" cmpd="sng" algn="ctr">
                      <a:solidFill>
                        <a:srgbClr val="BFBFBF"/>
                      </a:solidFill>
                      <a:prstDash val="solid"/>
                    </a:lnT>
                    <a:lnB w="9525" cap="flat" cmpd="sng" algn="ctr">
                      <a:solidFill>
                        <a:srgbClr val="BFBFBF"/>
                      </a:solidFill>
                      <a:prstDash val="solid"/>
                    </a:lnB>
                    <a:solidFill>
                      <a:srgbClr val="FFFFFF"/>
                    </a:solidFill>
                  </a:tcPr>
                </a:tc>
                <a:tc>
                  <a:txBody>
                    <a:bodyPr wrap="square"/>
                    <a:lstStyle/>
                    <a:p>
                      <a:pPr algn="l"/>
                      <a:r>
                        <a:rPr sz="1200" b="0" i="1">
                          <a:solidFill>
                            <a:srgbClr val="1F4E79"/>
                          </a:solidFill>
                          <a:latin typeface="Calibri"/>
                        </a:rPr>
                        <a:t>[Timing]</a:t>
                      </a:r>
                    </a:p>
                  </a:txBody>
                  <a:tcPr marL="73152" marR="73152" marT="36576" marB="36576" anchor="ctr">
                    <a:lnL w="9525" cap="flat" cmpd="sng" algn="ctr">
                      <a:solidFill>
                        <a:srgbClr val="BFBFBF"/>
                      </a:solidFill>
                      <a:prstDash val="solid"/>
                    </a:lnL>
                    <a:lnR w="9525" cap="flat" cmpd="sng" algn="ctr">
                      <a:solidFill>
                        <a:srgbClr val="BFBFBF"/>
                      </a:solidFill>
                      <a:prstDash val="solid"/>
                    </a:lnR>
                    <a:lnT w="9525" cap="flat" cmpd="sng" algn="ctr">
                      <a:solidFill>
                        <a:srgbClr val="BFBFBF"/>
                      </a:solidFill>
                      <a:prstDash val="solid"/>
                    </a:lnT>
                    <a:lnB w="9525" cap="flat" cmpd="sng" algn="ctr">
                      <a:solidFill>
                        <a:srgbClr val="BFBFBF"/>
                      </a:solidFill>
                      <a:prstDash val="solid"/>
                    </a:lnB>
                    <a:solidFill>
                      <a:srgbClr val="FFFFFF"/>
                    </a:solidFill>
                  </a:tcPr>
                </a:tc>
              </a:tr>
              <a:tr h="731520">
                <a:tc>
                  <a:txBody>
                    <a:bodyPr wrap="square"/>
                    <a:lstStyle/>
                    <a:p>
                      <a:pPr algn="l"/>
                      <a:r>
                        <a:rPr sz="1200" b="1" i="1">
                          <a:solidFill>
                            <a:srgbClr val="1F4E79"/>
                          </a:solidFill>
                          <a:latin typeface="Calibri"/>
                        </a:rPr>
                        <a:t>[Opportunity 2]</a:t>
                      </a:r>
                    </a:p>
                  </a:txBody>
                  <a:tcPr marL="73152" marR="73152" marT="36576" marB="36576" anchor="ctr">
                    <a:lnL w="9525" cap="flat" cmpd="sng" algn="ctr">
                      <a:solidFill>
                        <a:srgbClr val="BFBFBF"/>
                      </a:solidFill>
                      <a:prstDash val="solid"/>
                    </a:lnL>
                    <a:lnR w="9525" cap="flat" cmpd="sng" algn="ctr">
                      <a:solidFill>
                        <a:srgbClr val="BFBFBF"/>
                      </a:solidFill>
                      <a:prstDash val="solid"/>
                    </a:lnR>
                    <a:lnT w="9525" cap="flat" cmpd="sng" algn="ctr">
                      <a:solidFill>
                        <a:srgbClr val="BFBFBF"/>
                      </a:solidFill>
                      <a:prstDash val="solid"/>
                    </a:lnT>
                    <a:lnB w="9525" cap="flat" cmpd="sng" algn="ctr">
                      <a:solidFill>
                        <a:srgbClr val="BFBFBF"/>
                      </a:solidFill>
                      <a:prstDash val="solid"/>
                    </a:lnB>
                    <a:solidFill>
                      <a:srgbClr val="FFFFFF"/>
                    </a:solidFill>
                  </a:tcPr>
                </a:tc>
                <a:tc>
                  <a:txBody>
                    <a:bodyPr wrap="square"/>
                    <a:lstStyle/>
                    <a:p>
                      <a:pPr algn="l"/>
                      <a:r>
                        <a:rPr sz="1200" b="0" i="1">
                          <a:solidFill>
                            <a:srgbClr val="1F4E79"/>
                          </a:solidFill>
                          <a:latin typeface="Calibri"/>
                        </a:rPr>
                        <a:t>[Evidence]</a:t>
                      </a:r>
                    </a:p>
                  </a:txBody>
                  <a:tcPr marL="73152" marR="73152" marT="36576" marB="36576" anchor="ctr">
                    <a:lnL w="9525" cap="flat" cmpd="sng" algn="ctr">
                      <a:solidFill>
                        <a:srgbClr val="BFBFBF"/>
                      </a:solidFill>
                      <a:prstDash val="solid"/>
                    </a:lnL>
                    <a:lnR w="9525" cap="flat" cmpd="sng" algn="ctr">
                      <a:solidFill>
                        <a:srgbClr val="BFBFBF"/>
                      </a:solidFill>
                      <a:prstDash val="solid"/>
                    </a:lnR>
                    <a:lnT w="9525" cap="flat" cmpd="sng" algn="ctr">
                      <a:solidFill>
                        <a:srgbClr val="BFBFBF"/>
                      </a:solidFill>
                      <a:prstDash val="solid"/>
                    </a:lnT>
                    <a:lnB w="9525" cap="flat" cmpd="sng" algn="ctr">
                      <a:solidFill>
                        <a:srgbClr val="BFBFBF"/>
                      </a:solidFill>
                      <a:prstDash val="solid"/>
                    </a:lnB>
                    <a:solidFill>
                      <a:srgbClr val="FFFFFF"/>
                    </a:solidFill>
                  </a:tcPr>
                </a:tc>
                <a:tc>
                  <a:txBody>
                    <a:bodyPr wrap="square"/>
                    <a:lstStyle/>
                    <a:p>
                      <a:pPr algn="l"/>
                      <a:r>
                        <a:rPr sz="1200" b="0" i="1">
                          <a:solidFill>
                            <a:srgbClr val="1F4E79"/>
                          </a:solidFill>
                          <a:latin typeface="Calibri"/>
                        </a:rPr>
                        <a:t>[Timing]</a:t>
                      </a:r>
                    </a:p>
                  </a:txBody>
                  <a:tcPr marL="73152" marR="73152" marT="36576" marB="36576" anchor="ctr">
                    <a:lnL w="9525" cap="flat" cmpd="sng" algn="ctr">
                      <a:solidFill>
                        <a:srgbClr val="BFBFBF"/>
                      </a:solidFill>
                      <a:prstDash val="solid"/>
                    </a:lnL>
                    <a:lnR w="9525" cap="flat" cmpd="sng" algn="ctr">
                      <a:solidFill>
                        <a:srgbClr val="BFBFBF"/>
                      </a:solidFill>
                      <a:prstDash val="solid"/>
                    </a:lnR>
                    <a:lnT w="9525" cap="flat" cmpd="sng" algn="ctr">
                      <a:solidFill>
                        <a:srgbClr val="BFBFBF"/>
                      </a:solidFill>
                      <a:prstDash val="solid"/>
                    </a:lnT>
                    <a:lnB w="9525" cap="flat" cmpd="sng" algn="ctr">
                      <a:solidFill>
                        <a:srgbClr val="BFBFBF"/>
                      </a:solidFill>
                      <a:prstDash val="solid"/>
                    </a:lnB>
                    <a:solidFill>
                      <a:srgbClr val="FFFFFF"/>
                    </a:solidFill>
                  </a:tcPr>
                </a:tc>
              </a:tr>
              <a:tr h="731520">
                <a:tc>
                  <a:txBody>
                    <a:bodyPr wrap="square"/>
                    <a:lstStyle/>
                    <a:p>
                      <a:pPr algn="l"/>
                      <a:r>
                        <a:rPr sz="1200" b="1" i="1">
                          <a:solidFill>
                            <a:srgbClr val="1F4E79"/>
                          </a:solidFill>
                          <a:latin typeface="Calibri"/>
                        </a:rPr>
                        <a:t>[Opportunity 3]</a:t>
                      </a:r>
                    </a:p>
                  </a:txBody>
                  <a:tcPr marL="73152" marR="73152" marT="36576" marB="36576" anchor="ctr">
                    <a:lnL w="9525" cap="flat" cmpd="sng" algn="ctr">
                      <a:solidFill>
                        <a:srgbClr val="BFBFBF"/>
                      </a:solidFill>
                      <a:prstDash val="solid"/>
                    </a:lnL>
                    <a:lnR w="9525" cap="flat" cmpd="sng" algn="ctr">
                      <a:solidFill>
                        <a:srgbClr val="BFBFBF"/>
                      </a:solidFill>
                      <a:prstDash val="solid"/>
                    </a:lnR>
                    <a:lnT w="9525" cap="flat" cmpd="sng" algn="ctr">
                      <a:solidFill>
                        <a:srgbClr val="BFBFBF"/>
                      </a:solidFill>
                      <a:prstDash val="solid"/>
                    </a:lnT>
                    <a:lnB w="9525" cap="flat" cmpd="sng" algn="ctr">
                      <a:solidFill>
                        <a:srgbClr val="BFBFBF"/>
                      </a:solidFill>
                      <a:prstDash val="solid"/>
                    </a:lnB>
                    <a:solidFill>
                      <a:srgbClr val="FFFFFF"/>
                    </a:solidFill>
                  </a:tcPr>
                </a:tc>
                <a:tc>
                  <a:txBody>
                    <a:bodyPr wrap="square"/>
                    <a:lstStyle/>
                    <a:p>
                      <a:pPr algn="l"/>
                      <a:r>
                        <a:rPr sz="1200" b="0" i="1">
                          <a:solidFill>
                            <a:srgbClr val="1F4E79"/>
                          </a:solidFill>
                          <a:latin typeface="Calibri"/>
                        </a:rPr>
                        <a:t>[Evidence]</a:t>
                      </a:r>
                    </a:p>
                  </a:txBody>
                  <a:tcPr marL="73152" marR="73152" marT="36576" marB="36576" anchor="ctr">
                    <a:lnL w="9525" cap="flat" cmpd="sng" algn="ctr">
                      <a:solidFill>
                        <a:srgbClr val="BFBFBF"/>
                      </a:solidFill>
                      <a:prstDash val="solid"/>
                    </a:lnL>
                    <a:lnR w="9525" cap="flat" cmpd="sng" algn="ctr">
                      <a:solidFill>
                        <a:srgbClr val="BFBFBF"/>
                      </a:solidFill>
                      <a:prstDash val="solid"/>
                    </a:lnR>
                    <a:lnT w="9525" cap="flat" cmpd="sng" algn="ctr">
                      <a:solidFill>
                        <a:srgbClr val="BFBFBF"/>
                      </a:solidFill>
                      <a:prstDash val="solid"/>
                    </a:lnT>
                    <a:lnB w="9525" cap="flat" cmpd="sng" algn="ctr">
                      <a:solidFill>
                        <a:srgbClr val="BFBFBF"/>
                      </a:solidFill>
                      <a:prstDash val="solid"/>
                    </a:lnB>
                    <a:solidFill>
                      <a:srgbClr val="FFFFFF"/>
                    </a:solidFill>
                  </a:tcPr>
                </a:tc>
                <a:tc>
                  <a:txBody>
                    <a:bodyPr wrap="square"/>
                    <a:lstStyle/>
                    <a:p>
                      <a:pPr algn="l"/>
                      <a:r>
                        <a:rPr sz="1200" b="0" i="1">
                          <a:solidFill>
                            <a:srgbClr val="1F4E79"/>
                          </a:solidFill>
                          <a:latin typeface="Calibri"/>
                        </a:rPr>
                        <a:t>[Timing]</a:t>
                      </a:r>
                    </a:p>
                  </a:txBody>
                  <a:tcPr marL="73152" marR="73152" marT="36576" marB="36576" anchor="ctr">
                    <a:lnL w="9525" cap="flat" cmpd="sng" algn="ctr">
                      <a:solidFill>
                        <a:srgbClr val="BFBFBF"/>
                      </a:solidFill>
                      <a:prstDash val="solid"/>
                    </a:lnL>
                    <a:lnR w="9525" cap="flat" cmpd="sng" algn="ctr">
                      <a:solidFill>
                        <a:srgbClr val="BFBFBF"/>
                      </a:solidFill>
                      <a:prstDash val="solid"/>
                    </a:lnR>
                    <a:lnT w="9525" cap="flat" cmpd="sng" algn="ctr">
                      <a:solidFill>
                        <a:srgbClr val="BFBFBF"/>
                      </a:solidFill>
                      <a:prstDash val="solid"/>
                    </a:lnT>
                    <a:lnB w="9525" cap="flat" cmpd="sng" algn="ctr">
                      <a:solidFill>
                        <a:srgbClr val="BFBFBF"/>
                      </a:solidFill>
                      <a:prstDash val="solid"/>
                    </a:lnB>
                    <a:solidFill>
                      <a:srgbClr val="FFFFFF"/>
                    </a:solidFill>
                  </a:tcPr>
                </a:tc>
              </a:tr>
              <a:tr h="731520">
                <a:tc>
                  <a:txBody>
                    <a:bodyPr wrap="square"/>
                    <a:lstStyle/>
                    <a:p>
                      <a:pPr algn="l"/>
                      <a:r>
                        <a:rPr sz="1200" b="1" i="1">
                          <a:solidFill>
                            <a:srgbClr val="1F4E79"/>
                          </a:solidFill>
                          <a:latin typeface="Calibri"/>
                        </a:rPr>
                        <a:t>[Opportunity 4]</a:t>
                      </a:r>
                    </a:p>
                  </a:txBody>
                  <a:tcPr marL="73152" marR="73152" marT="36576" marB="36576" anchor="ctr">
                    <a:lnL w="9525" cap="flat" cmpd="sng" algn="ctr">
                      <a:solidFill>
                        <a:srgbClr val="BFBFBF"/>
                      </a:solidFill>
                      <a:prstDash val="solid"/>
                    </a:lnL>
                    <a:lnR w="9525" cap="flat" cmpd="sng" algn="ctr">
                      <a:solidFill>
                        <a:srgbClr val="BFBFBF"/>
                      </a:solidFill>
                      <a:prstDash val="solid"/>
                    </a:lnR>
                    <a:lnT w="9525" cap="flat" cmpd="sng" algn="ctr">
                      <a:solidFill>
                        <a:srgbClr val="BFBFBF"/>
                      </a:solidFill>
                      <a:prstDash val="solid"/>
                    </a:lnT>
                    <a:lnB w="9525" cap="flat" cmpd="sng" algn="ctr">
                      <a:solidFill>
                        <a:srgbClr val="BFBFBF"/>
                      </a:solidFill>
                      <a:prstDash val="solid"/>
                    </a:lnB>
                    <a:solidFill>
                      <a:srgbClr val="FFFFFF"/>
                    </a:solidFill>
                  </a:tcPr>
                </a:tc>
                <a:tc>
                  <a:txBody>
                    <a:bodyPr wrap="square"/>
                    <a:lstStyle/>
                    <a:p>
                      <a:pPr algn="l"/>
                      <a:r>
                        <a:rPr sz="1200" b="0" i="1">
                          <a:solidFill>
                            <a:srgbClr val="1F4E79"/>
                          </a:solidFill>
                          <a:latin typeface="Calibri"/>
                        </a:rPr>
                        <a:t>[Evidence]</a:t>
                      </a:r>
                    </a:p>
                  </a:txBody>
                  <a:tcPr marL="73152" marR="73152" marT="36576" marB="36576" anchor="ctr">
                    <a:lnL w="9525" cap="flat" cmpd="sng" algn="ctr">
                      <a:solidFill>
                        <a:srgbClr val="BFBFBF"/>
                      </a:solidFill>
                      <a:prstDash val="solid"/>
                    </a:lnL>
                    <a:lnR w="9525" cap="flat" cmpd="sng" algn="ctr">
                      <a:solidFill>
                        <a:srgbClr val="BFBFBF"/>
                      </a:solidFill>
                      <a:prstDash val="solid"/>
                    </a:lnR>
                    <a:lnT w="9525" cap="flat" cmpd="sng" algn="ctr">
                      <a:solidFill>
                        <a:srgbClr val="BFBFBF"/>
                      </a:solidFill>
                      <a:prstDash val="solid"/>
                    </a:lnT>
                    <a:lnB w="9525" cap="flat" cmpd="sng" algn="ctr">
                      <a:solidFill>
                        <a:srgbClr val="BFBFBF"/>
                      </a:solidFill>
                      <a:prstDash val="solid"/>
                    </a:lnB>
                    <a:solidFill>
                      <a:srgbClr val="FFFFFF"/>
                    </a:solidFill>
                  </a:tcPr>
                </a:tc>
                <a:tc>
                  <a:txBody>
                    <a:bodyPr wrap="square"/>
                    <a:lstStyle/>
                    <a:p>
                      <a:pPr algn="l"/>
                      <a:r>
                        <a:rPr sz="1200" b="0" i="1">
                          <a:solidFill>
                            <a:srgbClr val="1F4E79"/>
                          </a:solidFill>
                          <a:latin typeface="Calibri"/>
                        </a:rPr>
                        <a:t>[Timing]</a:t>
                      </a:r>
                    </a:p>
                  </a:txBody>
                  <a:tcPr marL="73152" marR="73152" marT="36576" marB="36576" anchor="ctr">
                    <a:lnL w="9525" cap="flat" cmpd="sng" algn="ctr">
                      <a:solidFill>
                        <a:srgbClr val="BFBFBF"/>
                      </a:solidFill>
                      <a:prstDash val="solid"/>
                    </a:lnL>
                    <a:lnR w="9525" cap="flat" cmpd="sng" algn="ctr">
                      <a:solidFill>
                        <a:srgbClr val="BFBFBF"/>
                      </a:solidFill>
                      <a:prstDash val="solid"/>
                    </a:lnR>
                    <a:lnT w="9525" cap="flat" cmpd="sng" algn="ctr">
                      <a:solidFill>
                        <a:srgbClr val="BFBFBF"/>
                      </a:solidFill>
                      <a:prstDash val="solid"/>
                    </a:lnT>
                    <a:lnB w="9525" cap="flat" cmpd="sng" algn="ctr">
                      <a:solidFill>
                        <a:srgbClr val="BFBFBF"/>
                      </a:solidFill>
                      <a:prstDash val="solid"/>
                    </a:lnB>
                    <a:solidFill>
                      <a:srgbClr val="FFFFFF"/>
                    </a:solidFill>
                  </a:tcPr>
                </a:tc>
              </a:tr>
            </a:tbl>
          </a:graphicData>
        </a:graphic>
      </p:graphicFrame>
      <p:graphicFrame>
        <p:nvGraphicFramePr>
          <p:cNvPr id="8" name="Table"/>
          <p:cNvGraphicFramePr>
            <a:graphicFrameLocks noGrp="1"/>
          </p:cNvGraphicFramePr>
          <p:nvPr/>
        </p:nvGraphicFramePr>
        <p:xfrm>
          <a:off x="6217920" y="1920240"/>
          <a:ext cx="5422391" cy="3657600"/>
        </p:xfrm>
        <a:graphic>
          <a:graphicData uri="http://schemas.openxmlformats.org/drawingml/2006/table">
            <a:tbl>
              <a:tblPr firstRow="1">
                <a:tableStyleId>{5C22544A-7EE6-4342-B048-85BDC9FD1C3A}</a:tableStyleId>
              </a:tblPr>
              <a:tblGrid>
                <a:gridCol w="2098990"/>
                <a:gridCol w="2098990"/>
                <a:gridCol w="1224411"/>
              </a:tblGrid>
              <a:tr h="731520">
                <a:tc>
                  <a:txBody>
                    <a:bodyPr wrap="square"/>
                    <a:lstStyle/>
                    <a:p>
                      <a:pPr algn="l"/>
                      <a:r>
                        <a:rPr sz="1200" b="1" i="0">
                          <a:solidFill>
                            <a:srgbClr val="0A0D0F"/>
                          </a:solidFill>
                          <a:latin typeface="Calibri"/>
                        </a:rPr>
                        <a:t>Threat</a:t>
                      </a:r>
                    </a:p>
                  </a:txBody>
                  <a:tcPr marL="73152" marR="73152" marT="36576" marB="36576" anchor="ctr">
                    <a:lnL w="9525" cap="flat" cmpd="sng" algn="ctr">
                      <a:solidFill>
                        <a:srgbClr val="BFBFBF"/>
                      </a:solidFill>
                      <a:prstDash val="solid"/>
                    </a:lnL>
                    <a:lnR w="9525" cap="flat" cmpd="sng" algn="ctr">
                      <a:solidFill>
                        <a:srgbClr val="BFBFBF"/>
                      </a:solidFill>
                      <a:prstDash val="solid"/>
                    </a:lnR>
                    <a:lnT w="9525" cap="flat" cmpd="sng" algn="ctr">
                      <a:solidFill>
                        <a:srgbClr val="BFBFBF"/>
                      </a:solidFill>
                      <a:prstDash val="solid"/>
                    </a:lnT>
                    <a:lnB w="9525" cap="flat" cmpd="sng" algn="ctr">
                      <a:solidFill>
                        <a:srgbClr val="BFBFBF"/>
                      </a:solidFill>
                      <a:prstDash val="solid"/>
                    </a:lnB>
                    <a:solidFill>
                      <a:srgbClr val="D9F5F6"/>
                    </a:solidFill>
                  </a:tcPr>
                </a:tc>
                <a:tc>
                  <a:txBody>
                    <a:bodyPr wrap="square"/>
                    <a:lstStyle/>
                    <a:p>
                      <a:pPr algn="l"/>
                      <a:r>
                        <a:rPr sz="1200" b="1" i="0">
                          <a:solidFill>
                            <a:srgbClr val="0A0D0F"/>
                          </a:solidFill>
                          <a:latin typeface="Calibri"/>
                        </a:rPr>
                        <a:t>Evidence</a:t>
                      </a:r>
                    </a:p>
                  </a:txBody>
                  <a:tcPr marL="73152" marR="73152" marT="36576" marB="36576" anchor="ctr">
                    <a:lnL w="9525" cap="flat" cmpd="sng" algn="ctr">
                      <a:solidFill>
                        <a:srgbClr val="BFBFBF"/>
                      </a:solidFill>
                      <a:prstDash val="solid"/>
                    </a:lnL>
                    <a:lnR w="9525" cap="flat" cmpd="sng" algn="ctr">
                      <a:solidFill>
                        <a:srgbClr val="BFBFBF"/>
                      </a:solidFill>
                      <a:prstDash val="solid"/>
                    </a:lnR>
                    <a:lnT w="9525" cap="flat" cmpd="sng" algn="ctr">
                      <a:solidFill>
                        <a:srgbClr val="BFBFBF"/>
                      </a:solidFill>
                      <a:prstDash val="solid"/>
                    </a:lnT>
                    <a:lnB w="9525" cap="flat" cmpd="sng" algn="ctr">
                      <a:solidFill>
                        <a:srgbClr val="BFBFBF"/>
                      </a:solidFill>
                      <a:prstDash val="solid"/>
                    </a:lnB>
                    <a:solidFill>
                      <a:srgbClr val="D9F5F6"/>
                    </a:solidFill>
                  </a:tcPr>
                </a:tc>
                <a:tc>
                  <a:txBody>
                    <a:bodyPr wrap="square"/>
                    <a:lstStyle/>
                    <a:p>
                      <a:pPr algn="l"/>
                      <a:r>
                        <a:rPr sz="1200" b="1" i="0">
                          <a:solidFill>
                            <a:srgbClr val="0A0D0F"/>
                          </a:solidFill>
                          <a:latin typeface="Calibri"/>
                        </a:rPr>
                        <a:t>When</a:t>
                      </a:r>
                    </a:p>
                  </a:txBody>
                  <a:tcPr marL="73152" marR="73152" marT="36576" marB="36576" anchor="ctr">
                    <a:lnL w="9525" cap="flat" cmpd="sng" algn="ctr">
                      <a:solidFill>
                        <a:srgbClr val="BFBFBF"/>
                      </a:solidFill>
                      <a:prstDash val="solid"/>
                    </a:lnL>
                    <a:lnR w="9525" cap="flat" cmpd="sng" algn="ctr">
                      <a:solidFill>
                        <a:srgbClr val="BFBFBF"/>
                      </a:solidFill>
                      <a:prstDash val="solid"/>
                    </a:lnR>
                    <a:lnT w="9525" cap="flat" cmpd="sng" algn="ctr">
                      <a:solidFill>
                        <a:srgbClr val="BFBFBF"/>
                      </a:solidFill>
                      <a:prstDash val="solid"/>
                    </a:lnT>
                    <a:lnB w="9525" cap="flat" cmpd="sng" algn="ctr">
                      <a:solidFill>
                        <a:srgbClr val="BFBFBF"/>
                      </a:solidFill>
                      <a:prstDash val="solid"/>
                    </a:lnB>
                    <a:solidFill>
                      <a:srgbClr val="D9F5F6"/>
                    </a:solidFill>
                  </a:tcPr>
                </a:tc>
              </a:tr>
              <a:tr h="731520">
                <a:tc>
                  <a:txBody>
                    <a:bodyPr wrap="square"/>
                    <a:lstStyle/>
                    <a:p>
                      <a:pPr algn="l"/>
                      <a:r>
                        <a:rPr sz="1200" b="1" i="1">
                          <a:solidFill>
                            <a:srgbClr val="1F4E79"/>
                          </a:solidFill>
                          <a:latin typeface="Calibri"/>
                        </a:rPr>
                        <a:t>[Threat 1]</a:t>
                      </a:r>
                    </a:p>
                  </a:txBody>
                  <a:tcPr marL="73152" marR="73152" marT="36576" marB="36576" anchor="ctr">
                    <a:lnL w="9525" cap="flat" cmpd="sng" algn="ctr">
                      <a:solidFill>
                        <a:srgbClr val="BFBFBF"/>
                      </a:solidFill>
                      <a:prstDash val="solid"/>
                    </a:lnL>
                    <a:lnR w="9525" cap="flat" cmpd="sng" algn="ctr">
                      <a:solidFill>
                        <a:srgbClr val="BFBFBF"/>
                      </a:solidFill>
                      <a:prstDash val="solid"/>
                    </a:lnR>
                    <a:lnT w="9525" cap="flat" cmpd="sng" algn="ctr">
                      <a:solidFill>
                        <a:srgbClr val="BFBFBF"/>
                      </a:solidFill>
                      <a:prstDash val="solid"/>
                    </a:lnT>
                    <a:lnB w="9525" cap="flat" cmpd="sng" algn="ctr">
                      <a:solidFill>
                        <a:srgbClr val="BFBFBF"/>
                      </a:solidFill>
                      <a:prstDash val="solid"/>
                    </a:lnB>
                    <a:solidFill>
                      <a:srgbClr val="FFFFFF"/>
                    </a:solidFill>
                  </a:tcPr>
                </a:tc>
                <a:tc>
                  <a:txBody>
                    <a:bodyPr wrap="square"/>
                    <a:lstStyle/>
                    <a:p>
                      <a:pPr algn="l"/>
                      <a:r>
                        <a:rPr sz="1200" b="0" i="1">
                          <a:solidFill>
                            <a:srgbClr val="1F4E79"/>
                          </a:solidFill>
                          <a:latin typeface="Calibri"/>
                        </a:rPr>
                        <a:t>[Evidence]</a:t>
                      </a:r>
                    </a:p>
                  </a:txBody>
                  <a:tcPr marL="73152" marR="73152" marT="36576" marB="36576" anchor="ctr">
                    <a:lnL w="9525" cap="flat" cmpd="sng" algn="ctr">
                      <a:solidFill>
                        <a:srgbClr val="BFBFBF"/>
                      </a:solidFill>
                      <a:prstDash val="solid"/>
                    </a:lnL>
                    <a:lnR w="9525" cap="flat" cmpd="sng" algn="ctr">
                      <a:solidFill>
                        <a:srgbClr val="BFBFBF"/>
                      </a:solidFill>
                      <a:prstDash val="solid"/>
                    </a:lnR>
                    <a:lnT w="9525" cap="flat" cmpd="sng" algn="ctr">
                      <a:solidFill>
                        <a:srgbClr val="BFBFBF"/>
                      </a:solidFill>
                      <a:prstDash val="solid"/>
                    </a:lnT>
                    <a:lnB w="9525" cap="flat" cmpd="sng" algn="ctr">
                      <a:solidFill>
                        <a:srgbClr val="BFBFBF"/>
                      </a:solidFill>
                      <a:prstDash val="solid"/>
                    </a:lnB>
                    <a:solidFill>
                      <a:srgbClr val="FFFFFF"/>
                    </a:solidFill>
                  </a:tcPr>
                </a:tc>
                <a:tc>
                  <a:txBody>
                    <a:bodyPr wrap="square"/>
                    <a:lstStyle/>
                    <a:p>
                      <a:pPr algn="l"/>
                      <a:r>
                        <a:rPr sz="1200" b="0" i="1">
                          <a:solidFill>
                            <a:srgbClr val="1F4E79"/>
                          </a:solidFill>
                          <a:latin typeface="Calibri"/>
                        </a:rPr>
                        <a:t>[Timing]</a:t>
                      </a:r>
                    </a:p>
                  </a:txBody>
                  <a:tcPr marL="73152" marR="73152" marT="36576" marB="36576" anchor="ctr">
                    <a:lnL w="9525" cap="flat" cmpd="sng" algn="ctr">
                      <a:solidFill>
                        <a:srgbClr val="BFBFBF"/>
                      </a:solidFill>
                      <a:prstDash val="solid"/>
                    </a:lnL>
                    <a:lnR w="9525" cap="flat" cmpd="sng" algn="ctr">
                      <a:solidFill>
                        <a:srgbClr val="BFBFBF"/>
                      </a:solidFill>
                      <a:prstDash val="solid"/>
                    </a:lnR>
                    <a:lnT w="9525" cap="flat" cmpd="sng" algn="ctr">
                      <a:solidFill>
                        <a:srgbClr val="BFBFBF"/>
                      </a:solidFill>
                      <a:prstDash val="solid"/>
                    </a:lnT>
                    <a:lnB w="9525" cap="flat" cmpd="sng" algn="ctr">
                      <a:solidFill>
                        <a:srgbClr val="BFBFBF"/>
                      </a:solidFill>
                      <a:prstDash val="solid"/>
                    </a:lnB>
                    <a:solidFill>
                      <a:srgbClr val="FFFFFF"/>
                    </a:solidFill>
                  </a:tcPr>
                </a:tc>
              </a:tr>
              <a:tr h="731520">
                <a:tc>
                  <a:txBody>
                    <a:bodyPr wrap="square"/>
                    <a:lstStyle/>
                    <a:p>
                      <a:pPr algn="l"/>
                      <a:r>
                        <a:rPr sz="1200" b="1" i="1">
                          <a:solidFill>
                            <a:srgbClr val="1F4E79"/>
                          </a:solidFill>
                          <a:latin typeface="Calibri"/>
                        </a:rPr>
                        <a:t>[Threat 2]</a:t>
                      </a:r>
                    </a:p>
                  </a:txBody>
                  <a:tcPr marL="73152" marR="73152" marT="36576" marB="36576" anchor="ctr">
                    <a:lnL w="9525" cap="flat" cmpd="sng" algn="ctr">
                      <a:solidFill>
                        <a:srgbClr val="BFBFBF"/>
                      </a:solidFill>
                      <a:prstDash val="solid"/>
                    </a:lnL>
                    <a:lnR w="9525" cap="flat" cmpd="sng" algn="ctr">
                      <a:solidFill>
                        <a:srgbClr val="BFBFBF"/>
                      </a:solidFill>
                      <a:prstDash val="solid"/>
                    </a:lnR>
                    <a:lnT w="9525" cap="flat" cmpd="sng" algn="ctr">
                      <a:solidFill>
                        <a:srgbClr val="BFBFBF"/>
                      </a:solidFill>
                      <a:prstDash val="solid"/>
                    </a:lnT>
                    <a:lnB w="9525" cap="flat" cmpd="sng" algn="ctr">
                      <a:solidFill>
                        <a:srgbClr val="BFBFBF"/>
                      </a:solidFill>
                      <a:prstDash val="solid"/>
                    </a:lnB>
                    <a:solidFill>
                      <a:srgbClr val="FFFFFF"/>
                    </a:solidFill>
                  </a:tcPr>
                </a:tc>
                <a:tc>
                  <a:txBody>
                    <a:bodyPr wrap="square"/>
                    <a:lstStyle/>
                    <a:p>
                      <a:pPr algn="l"/>
                      <a:r>
                        <a:rPr sz="1200" b="0" i="1">
                          <a:solidFill>
                            <a:srgbClr val="1F4E79"/>
                          </a:solidFill>
                          <a:latin typeface="Calibri"/>
                        </a:rPr>
                        <a:t>[Evidence]</a:t>
                      </a:r>
                    </a:p>
                  </a:txBody>
                  <a:tcPr marL="73152" marR="73152" marT="36576" marB="36576" anchor="ctr">
                    <a:lnL w="9525" cap="flat" cmpd="sng" algn="ctr">
                      <a:solidFill>
                        <a:srgbClr val="BFBFBF"/>
                      </a:solidFill>
                      <a:prstDash val="solid"/>
                    </a:lnL>
                    <a:lnR w="9525" cap="flat" cmpd="sng" algn="ctr">
                      <a:solidFill>
                        <a:srgbClr val="BFBFBF"/>
                      </a:solidFill>
                      <a:prstDash val="solid"/>
                    </a:lnR>
                    <a:lnT w="9525" cap="flat" cmpd="sng" algn="ctr">
                      <a:solidFill>
                        <a:srgbClr val="BFBFBF"/>
                      </a:solidFill>
                      <a:prstDash val="solid"/>
                    </a:lnT>
                    <a:lnB w="9525" cap="flat" cmpd="sng" algn="ctr">
                      <a:solidFill>
                        <a:srgbClr val="BFBFBF"/>
                      </a:solidFill>
                      <a:prstDash val="solid"/>
                    </a:lnB>
                    <a:solidFill>
                      <a:srgbClr val="FFFFFF"/>
                    </a:solidFill>
                  </a:tcPr>
                </a:tc>
                <a:tc>
                  <a:txBody>
                    <a:bodyPr wrap="square"/>
                    <a:lstStyle/>
                    <a:p>
                      <a:pPr algn="l"/>
                      <a:r>
                        <a:rPr sz="1200" b="0" i="1">
                          <a:solidFill>
                            <a:srgbClr val="1F4E79"/>
                          </a:solidFill>
                          <a:latin typeface="Calibri"/>
                        </a:rPr>
                        <a:t>[Timing]</a:t>
                      </a:r>
                    </a:p>
                  </a:txBody>
                  <a:tcPr marL="73152" marR="73152" marT="36576" marB="36576" anchor="ctr">
                    <a:lnL w="9525" cap="flat" cmpd="sng" algn="ctr">
                      <a:solidFill>
                        <a:srgbClr val="BFBFBF"/>
                      </a:solidFill>
                      <a:prstDash val="solid"/>
                    </a:lnL>
                    <a:lnR w="9525" cap="flat" cmpd="sng" algn="ctr">
                      <a:solidFill>
                        <a:srgbClr val="BFBFBF"/>
                      </a:solidFill>
                      <a:prstDash val="solid"/>
                    </a:lnR>
                    <a:lnT w="9525" cap="flat" cmpd="sng" algn="ctr">
                      <a:solidFill>
                        <a:srgbClr val="BFBFBF"/>
                      </a:solidFill>
                      <a:prstDash val="solid"/>
                    </a:lnT>
                    <a:lnB w="9525" cap="flat" cmpd="sng" algn="ctr">
                      <a:solidFill>
                        <a:srgbClr val="BFBFBF"/>
                      </a:solidFill>
                      <a:prstDash val="solid"/>
                    </a:lnB>
                    <a:solidFill>
                      <a:srgbClr val="FFFFFF"/>
                    </a:solidFill>
                  </a:tcPr>
                </a:tc>
              </a:tr>
              <a:tr h="731520">
                <a:tc>
                  <a:txBody>
                    <a:bodyPr wrap="square"/>
                    <a:lstStyle/>
                    <a:p>
                      <a:pPr algn="l"/>
                      <a:r>
                        <a:rPr sz="1200" b="1" i="1">
                          <a:solidFill>
                            <a:srgbClr val="1F4E79"/>
                          </a:solidFill>
                          <a:latin typeface="Calibri"/>
                        </a:rPr>
                        <a:t>[Threat 3]</a:t>
                      </a:r>
                    </a:p>
                  </a:txBody>
                  <a:tcPr marL="73152" marR="73152" marT="36576" marB="36576" anchor="ctr">
                    <a:lnL w="9525" cap="flat" cmpd="sng" algn="ctr">
                      <a:solidFill>
                        <a:srgbClr val="BFBFBF"/>
                      </a:solidFill>
                      <a:prstDash val="solid"/>
                    </a:lnL>
                    <a:lnR w="9525" cap="flat" cmpd="sng" algn="ctr">
                      <a:solidFill>
                        <a:srgbClr val="BFBFBF"/>
                      </a:solidFill>
                      <a:prstDash val="solid"/>
                    </a:lnR>
                    <a:lnT w="9525" cap="flat" cmpd="sng" algn="ctr">
                      <a:solidFill>
                        <a:srgbClr val="BFBFBF"/>
                      </a:solidFill>
                      <a:prstDash val="solid"/>
                    </a:lnT>
                    <a:lnB w="9525" cap="flat" cmpd="sng" algn="ctr">
                      <a:solidFill>
                        <a:srgbClr val="BFBFBF"/>
                      </a:solidFill>
                      <a:prstDash val="solid"/>
                    </a:lnB>
                    <a:solidFill>
                      <a:srgbClr val="FFFFFF"/>
                    </a:solidFill>
                  </a:tcPr>
                </a:tc>
                <a:tc>
                  <a:txBody>
                    <a:bodyPr wrap="square"/>
                    <a:lstStyle/>
                    <a:p>
                      <a:pPr algn="l"/>
                      <a:r>
                        <a:rPr sz="1200" b="0" i="1">
                          <a:solidFill>
                            <a:srgbClr val="1F4E79"/>
                          </a:solidFill>
                          <a:latin typeface="Calibri"/>
                        </a:rPr>
                        <a:t>[Evidence]</a:t>
                      </a:r>
                    </a:p>
                  </a:txBody>
                  <a:tcPr marL="73152" marR="73152" marT="36576" marB="36576" anchor="ctr">
                    <a:lnL w="9525" cap="flat" cmpd="sng" algn="ctr">
                      <a:solidFill>
                        <a:srgbClr val="BFBFBF"/>
                      </a:solidFill>
                      <a:prstDash val="solid"/>
                    </a:lnL>
                    <a:lnR w="9525" cap="flat" cmpd="sng" algn="ctr">
                      <a:solidFill>
                        <a:srgbClr val="BFBFBF"/>
                      </a:solidFill>
                      <a:prstDash val="solid"/>
                    </a:lnR>
                    <a:lnT w="9525" cap="flat" cmpd="sng" algn="ctr">
                      <a:solidFill>
                        <a:srgbClr val="BFBFBF"/>
                      </a:solidFill>
                      <a:prstDash val="solid"/>
                    </a:lnT>
                    <a:lnB w="9525" cap="flat" cmpd="sng" algn="ctr">
                      <a:solidFill>
                        <a:srgbClr val="BFBFBF"/>
                      </a:solidFill>
                      <a:prstDash val="solid"/>
                    </a:lnB>
                    <a:solidFill>
                      <a:srgbClr val="FFFFFF"/>
                    </a:solidFill>
                  </a:tcPr>
                </a:tc>
                <a:tc>
                  <a:txBody>
                    <a:bodyPr wrap="square"/>
                    <a:lstStyle/>
                    <a:p>
                      <a:pPr algn="l"/>
                      <a:r>
                        <a:rPr sz="1200" b="0" i="1">
                          <a:solidFill>
                            <a:srgbClr val="1F4E79"/>
                          </a:solidFill>
                          <a:latin typeface="Calibri"/>
                        </a:rPr>
                        <a:t>[Timing]</a:t>
                      </a:r>
                    </a:p>
                  </a:txBody>
                  <a:tcPr marL="73152" marR="73152" marT="36576" marB="36576" anchor="ctr">
                    <a:lnL w="9525" cap="flat" cmpd="sng" algn="ctr">
                      <a:solidFill>
                        <a:srgbClr val="BFBFBF"/>
                      </a:solidFill>
                      <a:prstDash val="solid"/>
                    </a:lnL>
                    <a:lnR w="9525" cap="flat" cmpd="sng" algn="ctr">
                      <a:solidFill>
                        <a:srgbClr val="BFBFBF"/>
                      </a:solidFill>
                      <a:prstDash val="solid"/>
                    </a:lnR>
                    <a:lnT w="9525" cap="flat" cmpd="sng" algn="ctr">
                      <a:solidFill>
                        <a:srgbClr val="BFBFBF"/>
                      </a:solidFill>
                      <a:prstDash val="solid"/>
                    </a:lnT>
                    <a:lnB w="9525" cap="flat" cmpd="sng" algn="ctr">
                      <a:solidFill>
                        <a:srgbClr val="BFBFBF"/>
                      </a:solidFill>
                      <a:prstDash val="solid"/>
                    </a:lnB>
                    <a:solidFill>
                      <a:srgbClr val="FFFFFF"/>
                    </a:solidFill>
                  </a:tcPr>
                </a:tc>
              </a:tr>
              <a:tr h="731520">
                <a:tc>
                  <a:txBody>
                    <a:bodyPr wrap="square"/>
                    <a:lstStyle/>
                    <a:p>
                      <a:pPr algn="l"/>
                      <a:r>
                        <a:rPr sz="1200" b="1" i="1">
                          <a:solidFill>
                            <a:srgbClr val="1F4E79"/>
                          </a:solidFill>
                          <a:latin typeface="Calibri"/>
                        </a:rPr>
                        <a:t>[Threat 4]</a:t>
                      </a:r>
                    </a:p>
                  </a:txBody>
                  <a:tcPr marL="73152" marR="73152" marT="36576" marB="36576" anchor="ctr">
                    <a:lnL w="9525" cap="flat" cmpd="sng" algn="ctr">
                      <a:solidFill>
                        <a:srgbClr val="BFBFBF"/>
                      </a:solidFill>
                      <a:prstDash val="solid"/>
                    </a:lnL>
                    <a:lnR w="9525" cap="flat" cmpd="sng" algn="ctr">
                      <a:solidFill>
                        <a:srgbClr val="BFBFBF"/>
                      </a:solidFill>
                      <a:prstDash val="solid"/>
                    </a:lnR>
                    <a:lnT w="9525" cap="flat" cmpd="sng" algn="ctr">
                      <a:solidFill>
                        <a:srgbClr val="BFBFBF"/>
                      </a:solidFill>
                      <a:prstDash val="solid"/>
                    </a:lnT>
                    <a:lnB w="9525" cap="flat" cmpd="sng" algn="ctr">
                      <a:solidFill>
                        <a:srgbClr val="BFBFBF"/>
                      </a:solidFill>
                      <a:prstDash val="solid"/>
                    </a:lnB>
                    <a:solidFill>
                      <a:srgbClr val="FFFFFF"/>
                    </a:solidFill>
                  </a:tcPr>
                </a:tc>
                <a:tc>
                  <a:txBody>
                    <a:bodyPr wrap="square"/>
                    <a:lstStyle/>
                    <a:p>
                      <a:pPr algn="l"/>
                      <a:r>
                        <a:rPr sz="1200" b="0" i="1">
                          <a:solidFill>
                            <a:srgbClr val="1F4E79"/>
                          </a:solidFill>
                          <a:latin typeface="Calibri"/>
                        </a:rPr>
                        <a:t>[Evidence]</a:t>
                      </a:r>
                    </a:p>
                  </a:txBody>
                  <a:tcPr marL="73152" marR="73152" marT="36576" marB="36576" anchor="ctr">
                    <a:lnL w="9525" cap="flat" cmpd="sng" algn="ctr">
                      <a:solidFill>
                        <a:srgbClr val="BFBFBF"/>
                      </a:solidFill>
                      <a:prstDash val="solid"/>
                    </a:lnL>
                    <a:lnR w="9525" cap="flat" cmpd="sng" algn="ctr">
                      <a:solidFill>
                        <a:srgbClr val="BFBFBF"/>
                      </a:solidFill>
                      <a:prstDash val="solid"/>
                    </a:lnR>
                    <a:lnT w="9525" cap="flat" cmpd="sng" algn="ctr">
                      <a:solidFill>
                        <a:srgbClr val="BFBFBF"/>
                      </a:solidFill>
                      <a:prstDash val="solid"/>
                    </a:lnT>
                    <a:lnB w="9525" cap="flat" cmpd="sng" algn="ctr">
                      <a:solidFill>
                        <a:srgbClr val="BFBFBF"/>
                      </a:solidFill>
                      <a:prstDash val="solid"/>
                    </a:lnB>
                    <a:solidFill>
                      <a:srgbClr val="FFFFFF"/>
                    </a:solidFill>
                  </a:tcPr>
                </a:tc>
                <a:tc>
                  <a:txBody>
                    <a:bodyPr wrap="square"/>
                    <a:lstStyle/>
                    <a:p>
                      <a:pPr algn="l"/>
                      <a:r>
                        <a:rPr sz="1200" b="0" i="1">
                          <a:solidFill>
                            <a:srgbClr val="1F4E79"/>
                          </a:solidFill>
                          <a:latin typeface="Calibri"/>
                        </a:rPr>
                        <a:t>[Timing]</a:t>
                      </a:r>
                    </a:p>
                  </a:txBody>
                  <a:tcPr marL="73152" marR="73152" marT="36576" marB="36576" anchor="ctr">
                    <a:lnL w="9525" cap="flat" cmpd="sng" algn="ctr">
                      <a:solidFill>
                        <a:srgbClr val="BFBFBF"/>
                      </a:solidFill>
                      <a:prstDash val="solid"/>
                    </a:lnL>
                    <a:lnR w="9525" cap="flat" cmpd="sng" algn="ctr">
                      <a:solidFill>
                        <a:srgbClr val="BFBFBF"/>
                      </a:solidFill>
                      <a:prstDash val="solid"/>
                    </a:lnR>
                    <a:lnT w="9525" cap="flat" cmpd="sng" algn="ctr">
                      <a:solidFill>
                        <a:srgbClr val="BFBFBF"/>
                      </a:solidFill>
                      <a:prstDash val="solid"/>
                    </a:lnT>
                    <a:lnB w="9525" cap="flat" cmpd="sng" algn="ctr">
                      <a:solidFill>
                        <a:srgbClr val="BFBFBF"/>
                      </a:solidFill>
                      <a:prstDash val="solid"/>
                    </a:lnB>
                    <a:solidFill>
                      <a:srgbClr val="FFFFFF"/>
                    </a:solidFill>
                  </a:tcPr>
                </a:tc>
              </a:tr>
            </a:tbl>
          </a:graphicData>
        </a:graphic>
      </p:graphicFrame>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548640" y="320040"/>
            <a:ext cx="11064240" cy="868680"/>
          </a:xfrm>
        </p:spPr>
        <p:txBody>
          <a:bodyPr anchor="ctr" wrap="square"/>
          <a:lstStyle/>
          <a:p>
            <a:pPr algn="l"/>
            <a:r>
              <a:rPr sz="2800" b="1">
                <a:solidFill>
                  <a:srgbClr val="0A0D0F"/>
                </a:solidFill>
                <a:latin typeface="Calibri"/>
              </a:rPr>
              <a:t>From the grid to choices</a:t>
            </a:r>
          </a:p>
        </p:txBody>
      </p:sp>
      <p:sp>
        <p:nvSpPr>
          <p:cNvPr id="3" name="Title rule"/>
          <p:cNvSpPr/>
          <p:nvPr/>
        </p:nvSpPr>
        <p:spPr>
          <a:xfrm>
            <a:off x="548640" y="1207008"/>
            <a:ext cx="11091672" cy="36576"/>
          </a:xfrm>
          <a:prstGeom prst="rect">
            <a:avLst/>
          </a:prstGeom>
          <a:solidFill>
            <a:srgbClr val="00C2C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mplate footer"/>
          <p:cNvSpPr txBox="1"/>
          <p:nvPr/>
        </p:nvSpPr>
        <p:spPr>
          <a:xfrm>
            <a:off x="548640" y="6419088"/>
            <a:ext cx="9601200" cy="274320"/>
          </a:xfrm>
          <a:prstGeom prst="rect">
            <a:avLst/>
          </a:prstGeom>
          <a:noFill/>
        </p:spPr>
        <p:txBody>
          <a:bodyPr wrap="none">
            <a:spAutoFit/>
          </a:bodyPr>
          <a:lstStyle/>
          <a:p>
            <a:r>
              <a:rPr sz="900">
                <a:solidFill>
                  <a:srgbClr val="595959"/>
                </a:solidFill>
                <a:latin typeface="Calibri"/>
              </a:rPr>
              <a:t>Free template from ForwarD²eployed · forwardeployed.work/templates/swot-analysis-template</a:t>
            </a:r>
          </a:p>
        </p:txBody>
      </p:sp>
      <p:sp>
        <p:nvSpPr>
          <p:cNvPr id="5" name="Slide number"/>
          <p:cNvSpPr txBox="1"/>
          <p:nvPr/>
        </p:nvSpPr>
        <p:spPr>
          <a:xfrm>
            <a:off x="10698480" y="6419088"/>
            <a:ext cx="941832" cy="274320"/>
          </a:xfrm>
          <a:prstGeom prst="rect">
            <a:avLst/>
          </a:prstGeom>
          <a:noFill/>
        </p:spPr>
        <p:txBody>
          <a:bodyPr wrap="none">
            <a:spAutoFit/>
          </a:bodyPr>
          <a:lstStyle/>
          <a:p>
            <a:pPr algn="r"/>
            <a:fld id="{B6F15528-21DE-4FAA-801E-634DDDAF4B2B}" type="slidenum">
              <a:rPr lang="en-US" sz="900">
                <a:solidFill>
                  <a:srgbClr val="595959"/>
                </a:solidFill>
              </a:rPr>
              <a:t>‹#›</a:t>
            </a:fld>
          </a:p>
        </p:txBody>
      </p:sp>
      <p:sp>
        <p:nvSpPr>
          <p:cNvPr id="6" name="Instruction"/>
          <p:cNvSpPr txBox="1"/>
          <p:nvPr/>
        </p:nvSpPr>
        <p:spPr>
          <a:xfrm>
            <a:off x="548640" y="1371600"/>
            <a:ext cx="11064240" cy="457200"/>
          </a:xfrm>
          <a:prstGeom prst="rect">
            <a:avLst/>
          </a:prstGeom>
          <a:noFill/>
        </p:spPr>
        <p:txBody>
          <a:bodyPr wrap="square" anchor="t" lIns="109728" rIns="109728" tIns="73152" bIns="73152">
            <a:spAutoFit/>
          </a:bodyPr>
          <a:lstStyle/>
          <a:p>
            <a:pPr>
              <a:spcAft>
                <a:spcPts val="600"/>
              </a:spcAft>
            </a:pPr>
            <a:r>
              <a:rPr sz="1300" b="0" i="1">
                <a:solidFill>
                  <a:srgbClr val="595959"/>
                </a:solidFill>
                <a:latin typeface="Calibri"/>
              </a:rPr>
              <a:t>Name the specific points you are pairing, for example “Strength 2 with Opportunity 1”.</a:t>
            </a:r>
          </a:p>
        </p:txBody>
      </p:sp>
      <p:sp>
        <p:nvSpPr>
          <p:cNvPr id="7" name="Pursue"/>
          <p:cNvSpPr/>
          <p:nvPr/>
        </p:nvSpPr>
        <p:spPr>
          <a:xfrm>
            <a:off x="548640" y="1828800"/>
            <a:ext cx="5440680" cy="2103120"/>
          </a:xfrm>
          <a:prstGeom prst="rect">
            <a:avLst/>
          </a:prstGeom>
          <a:solidFill>
            <a:srgbClr val="D9F5F6"/>
          </a:solidFill>
          <a:ln w="9525">
            <a:solidFill>
              <a:srgbClr val="BFBFBF"/>
            </a:solidFill>
          </a:ln>
          <a:effectLst/>
        </p:spPr>
        <p:style>
          <a:lnRef idx="1">
            <a:schemeClr val="accent1"/>
          </a:lnRef>
          <a:fillRef idx="3">
            <a:schemeClr val="accent1"/>
          </a:fillRef>
          <a:effectRef idx="2">
            <a:schemeClr val="accent1"/>
          </a:effectRef>
          <a:fontRef idx="minor">
            <a:schemeClr val="lt1"/>
          </a:fontRef>
        </p:style>
        <p:txBody>
          <a:bodyPr rtlCol="0" anchor="t" wrap="square" lIns="137160" rIns="137160" tIns="91440"/>
          <a:lstStyle/>
          <a:p>
            <a:pPr algn="l">
              <a:spcAft>
                <a:spcPts val="400"/>
              </a:spcAft>
            </a:pPr>
            <a:r>
              <a:rPr sz="2000" b="1" i="0">
                <a:solidFill>
                  <a:srgbClr val="0A0D0F"/>
                </a:solidFill>
                <a:latin typeface="Calibri"/>
              </a:rPr>
              <a:t>Pursue</a:t>
            </a:r>
          </a:p>
          <a:p>
            <a:pPr algn="l">
              <a:spcAft>
                <a:spcPts val="600"/>
              </a:spcAft>
            </a:pPr>
            <a:r>
              <a:rPr sz="1300" b="0" i="1">
                <a:solidFill>
                  <a:srgbClr val="595959"/>
                </a:solidFill>
                <a:latin typeface="Calibri"/>
              </a:rPr>
              <a:t>Strengths with opportunities: what do we do first?</a:t>
            </a:r>
          </a:p>
          <a:p>
            <a:pPr algn="l">
              <a:spcAft>
                <a:spcPts val="300"/>
              </a:spcAft>
            </a:pPr>
            <a:r>
              <a:rPr sz="1600" b="0" i="1">
                <a:solidFill>
                  <a:srgbClr val="1F4E79"/>
                </a:solidFill>
                <a:latin typeface="Calibri"/>
              </a:rPr>
              <a:t>[Your answer]</a:t>
            </a:r>
          </a:p>
        </p:txBody>
      </p:sp>
      <p:sp>
        <p:nvSpPr>
          <p:cNvPr id="8" name="Defend"/>
          <p:cNvSpPr/>
          <p:nvPr/>
        </p:nvSpPr>
        <p:spPr>
          <a:xfrm>
            <a:off x="6126479" y="1828800"/>
            <a:ext cx="5440680" cy="2103120"/>
          </a:xfrm>
          <a:prstGeom prst="rect">
            <a:avLst/>
          </a:prstGeom>
          <a:solidFill>
            <a:srgbClr val="D9F5F6"/>
          </a:solidFill>
          <a:ln w="9525">
            <a:solidFill>
              <a:srgbClr val="BFBFBF"/>
            </a:solidFill>
          </a:ln>
          <a:effectLst/>
        </p:spPr>
        <p:style>
          <a:lnRef idx="1">
            <a:schemeClr val="accent1"/>
          </a:lnRef>
          <a:fillRef idx="3">
            <a:schemeClr val="accent1"/>
          </a:fillRef>
          <a:effectRef idx="2">
            <a:schemeClr val="accent1"/>
          </a:effectRef>
          <a:fontRef idx="minor">
            <a:schemeClr val="lt1"/>
          </a:fontRef>
        </p:style>
        <p:txBody>
          <a:bodyPr rtlCol="0" anchor="t" wrap="square" lIns="137160" rIns="137160" tIns="91440"/>
          <a:lstStyle/>
          <a:p>
            <a:pPr algn="l">
              <a:spcAft>
                <a:spcPts val="400"/>
              </a:spcAft>
            </a:pPr>
            <a:r>
              <a:rPr sz="2000" b="1" i="0">
                <a:solidFill>
                  <a:srgbClr val="0A0D0F"/>
                </a:solidFill>
                <a:latin typeface="Calibri"/>
              </a:rPr>
              <a:t>Defend</a:t>
            </a:r>
          </a:p>
          <a:p>
            <a:pPr algn="l">
              <a:spcAft>
                <a:spcPts val="600"/>
              </a:spcAft>
            </a:pPr>
            <a:r>
              <a:rPr sz="1300" b="0" i="1">
                <a:solidFill>
                  <a:srgbClr val="595959"/>
                </a:solidFill>
                <a:latin typeface="Calibri"/>
              </a:rPr>
              <a:t>Strengths with threats: where can we hold what we have?</a:t>
            </a:r>
          </a:p>
          <a:p>
            <a:pPr algn="l">
              <a:spcAft>
                <a:spcPts val="300"/>
              </a:spcAft>
            </a:pPr>
            <a:r>
              <a:rPr sz="1600" b="0" i="1">
                <a:solidFill>
                  <a:srgbClr val="1F4E79"/>
                </a:solidFill>
                <a:latin typeface="Calibri"/>
              </a:rPr>
              <a:t>[Your answer]</a:t>
            </a:r>
          </a:p>
        </p:txBody>
      </p:sp>
      <p:sp>
        <p:nvSpPr>
          <p:cNvPr id="9" name="Improve"/>
          <p:cNvSpPr/>
          <p:nvPr/>
        </p:nvSpPr>
        <p:spPr>
          <a:xfrm>
            <a:off x="548640" y="4069080"/>
            <a:ext cx="5440680" cy="2103120"/>
          </a:xfrm>
          <a:prstGeom prst="rect">
            <a:avLst/>
          </a:prstGeom>
          <a:solidFill>
            <a:srgbClr val="EDEDED"/>
          </a:solidFill>
          <a:ln w="9525">
            <a:solidFill>
              <a:srgbClr val="BFBFBF"/>
            </a:solidFill>
          </a:ln>
          <a:effectLst/>
        </p:spPr>
        <p:style>
          <a:lnRef idx="1">
            <a:schemeClr val="accent1"/>
          </a:lnRef>
          <a:fillRef idx="3">
            <a:schemeClr val="accent1"/>
          </a:fillRef>
          <a:effectRef idx="2">
            <a:schemeClr val="accent1"/>
          </a:effectRef>
          <a:fontRef idx="minor">
            <a:schemeClr val="lt1"/>
          </a:fontRef>
        </p:style>
        <p:txBody>
          <a:bodyPr rtlCol="0" anchor="t" wrap="square" lIns="137160" rIns="137160" tIns="91440"/>
          <a:lstStyle/>
          <a:p>
            <a:pPr algn="l">
              <a:spcAft>
                <a:spcPts val="400"/>
              </a:spcAft>
            </a:pPr>
            <a:r>
              <a:rPr sz="2000" b="1" i="0">
                <a:solidFill>
                  <a:srgbClr val="0A0D0F"/>
                </a:solidFill>
                <a:latin typeface="Calibri"/>
              </a:rPr>
              <a:t>Improve</a:t>
            </a:r>
          </a:p>
          <a:p>
            <a:pPr algn="l">
              <a:spcAft>
                <a:spcPts val="600"/>
              </a:spcAft>
            </a:pPr>
            <a:r>
              <a:rPr sz="1300" b="0" i="1">
                <a:solidFill>
                  <a:srgbClr val="595959"/>
                </a:solidFill>
                <a:latin typeface="Calibri"/>
              </a:rPr>
              <a:t>Weaknesses with opportunities: which fix unlocks the most?</a:t>
            </a:r>
          </a:p>
          <a:p>
            <a:pPr algn="l">
              <a:spcAft>
                <a:spcPts val="300"/>
              </a:spcAft>
            </a:pPr>
            <a:r>
              <a:rPr sz="1600" b="0" i="1">
                <a:solidFill>
                  <a:srgbClr val="1F4E79"/>
                </a:solidFill>
                <a:latin typeface="Calibri"/>
              </a:rPr>
              <a:t>[Your answer]</a:t>
            </a:r>
          </a:p>
        </p:txBody>
      </p:sp>
      <p:sp>
        <p:nvSpPr>
          <p:cNvPr id="10" name="Limit"/>
          <p:cNvSpPr/>
          <p:nvPr/>
        </p:nvSpPr>
        <p:spPr>
          <a:xfrm>
            <a:off x="6126479" y="4069080"/>
            <a:ext cx="5440680" cy="2103120"/>
          </a:xfrm>
          <a:prstGeom prst="rect">
            <a:avLst/>
          </a:prstGeom>
          <a:solidFill>
            <a:srgbClr val="EDEDED"/>
          </a:solidFill>
          <a:ln w="9525">
            <a:solidFill>
              <a:srgbClr val="BFBFBF"/>
            </a:solidFill>
          </a:ln>
          <a:effectLst/>
        </p:spPr>
        <p:style>
          <a:lnRef idx="1">
            <a:schemeClr val="accent1"/>
          </a:lnRef>
          <a:fillRef idx="3">
            <a:schemeClr val="accent1"/>
          </a:fillRef>
          <a:effectRef idx="2">
            <a:schemeClr val="accent1"/>
          </a:effectRef>
          <a:fontRef idx="minor">
            <a:schemeClr val="lt1"/>
          </a:fontRef>
        </p:style>
        <p:txBody>
          <a:bodyPr rtlCol="0" anchor="t" wrap="square" lIns="137160" rIns="137160" tIns="91440"/>
          <a:lstStyle/>
          <a:p>
            <a:pPr algn="l">
              <a:spcAft>
                <a:spcPts val="400"/>
              </a:spcAft>
            </a:pPr>
            <a:r>
              <a:rPr sz="2000" b="1" i="0">
                <a:solidFill>
                  <a:srgbClr val="0A0D0F"/>
                </a:solidFill>
                <a:latin typeface="Calibri"/>
              </a:rPr>
              <a:t>Limit</a:t>
            </a:r>
          </a:p>
          <a:p>
            <a:pPr algn="l">
              <a:spcAft>
                <a:spcPts val="600"/>
              </a:spcAft>
            </a:pPr>
            <a:r>
              <a:rPr sz="1300" b="0" i="1">
                <a:solidFill>
                  <a:srgbClr val="595959"/>
                </a:solidFill>
                <a:latin typeface="Calibri"/>
              </a:rPr>
              <a:t>Weaknesses with threats: where could the two combine to do damage?</a:t>
            </a:r>
          </a:p>
          <a:p>
            <a:pPr algn="l">
              <a:spcAft>
                <a:spcPts val="300"/>
              </a:spcAft>
            </a:pPr>
            <a:r>
              <a:rPr sz="1600" b="0" i="1">
                <a:solidFill>
                  <a:srgbClr val="1F4E79"/>
                </a:solidFill>
                <a:latin typeface="Calibri"/>
              </a:rPr>
              <a:t>[Your answer]</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548640" y="320040"/>
            <a:ext cx="11064240" cy="868680"/>
          </a:xfrm>
        </p:spPr>
        <p:txBody>
          <a:bodyPr anchor="ctr" wrap="square"/>
          <a:lstStyle/>
          <a:p>
            <a:pPr algn="l"/>
            <a:r>
              <a:rPr sz="2800" b="1">
                <a:solidFill>
                  <a:srgbClr val="0A0D0F"/>
                </a:solidFill>
                <a:latin typeface="Calibri"/>
              </a:rPr>
              <a:t>Priorities and next steps</a:t>
            </a:r>
          </a:p>
        </p:txBody>
      </p:sp>
      <p:sp>
        <p:nvSpPr>
          <p:cNvPr id="3" name="Title rule"/>
          <p:cNvSpPr/>
          <p:nvPr/>
        </p:nvSpPr>
        <p:spPr>
          <a:xfrm>
            <a:off x="548640" y="1207008"/>
            <a:ext cx="11091672" cy="36576"/>
          </a:xfrm>
          <a:prstGeom prst="rect">
            <a:avLst/>
          </a:prstGeom>
          <a:solidFill>
            <a:srgbClr val="00C2C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mplate footer"/>
          <p:cNvSpPr txBox="1"/>
          <p:nvPr/>
        </p:nvSpPr>
        <p:spPr>
          <a:xfrm>
            <a:off x="548640" y="6419088"/>
            <a:ext cx="9601200" cy="274320"/>
          </a:xfrm>
          <a:prstGeom prst="rect">
            <a:avLst/>
          </a:prstGeom>
          <a:noFill/>
        </p:spPr>
        <p:txBody>
          <a:bodyPr wrap="none">
            <a:spAutoFit/>
          </a:bodyPr>
          <a:lstStyle/>
          <a:p>
            <a:r>
              <a:rPr sz="900">
                <a:solidFill>
                  <a:srgbClr val="595959"/>
                </a:solidFill>
                <a:latin typeface="Calibri"/>
              </a:rPr>
              <a:t>Free template from ForwarD²eployed · forwardeployed.work/templates/swot-analysis-template</a:t>
            </a:r>
          </a:p>
        </p:txBody>
      </p:sp>
      <p:sp>
        <p:nvSpPr>
          <p:cNvPr id="5" name="Slide number"/>
          <p:cNvSpPr txBox="1"/>
          <p:nvPr/>
        </p:nvSpPr>
        <p:spPr>
          <a:xfrm>
            <a:off x="10698480" y="6419088"/>
            <a:ext cx="941832" cy="274320"/>
          </a:xfrm>
          <a:prstGeom prst="rect">
            <a:avLst/>
          </a:prstGeom>
          <a:noFill/>
        </p:spPr>
        <p:txBody>
          <a:bodyPr wrap="none">
            <a:spAutoFit/>
          </a:bodyPr>
          <a:lstStyle/>
          <a:p>
            <a:pPr algn="r"/>
            <a:fld id="{B6F15528-21DE-4FAA-801E-634DDDAF4B2B}" type="slidenum">
              <a:rPr lang="en-US" sz="900">
                <a:solidFill>
                  <a:srgbClr val="595959"/>
                </a:solidFill>
              </a:rPr>
              <a:t>‹#›</a:t>
            </a:fld>
          </a:p>
        </p:txBody>
      </p:sp>
      <p:sp>
        <p:nvSpPr>
          <p:cNvPr id="6" name="Instruction"/>
          <p:cNvSpPr txBox="1"/>
          <p:nvPr/>
        </p:nvSpPr>
        <p:spPr>
          <a:xfrm>
            <a:off x="548640" y="1371600"/>
            <a:ext cx="11064240" cy="457200"/>
          </a:xfrm>
          <a:prstGeom prst="rect">
            <a:avLst/>
          </a:prstGeom>
          <a:noFill/>
        </p:spPr>
        <p:txBody>
          <a:bodyPr wrap="square" anchor="t" lIns="109728" rIns="109728" tIns="73152" bIns="73152">
            <a:spAutoFit/>
          </a:bodyPr>
          <a:lstStyle/>
          <a:p>
            <a:pPr>
              <a:spcAft>
                <a:spcPts val="600"/>
              </a:spcAft>
            </a:pPr>
            <a:r>
              <a:rPr sz="1300" b="0" i="1">
                <a:solidFill>
                  <a:srgbClr val="595959"/>
                </a:solidFill>
                <a:latin typeface="Calibri"/>
              </a:rPr>
              <a:t>One owner and one date per priority.</a:t>
            </a:r>
          </a:p>
        </p:txBody>
      </p:sp>
      <p:graphicFrame>
        <p:nvGraphicFramePr>
          <p:cNvPr id="7" name="Table"/>
          <p:cNvGraphicFramePr>
            <a:graphicFrameLocks noGrp="1"/>
          </p:cNvGraphicFramePr>
          <p:nvPr/>
        </p:nvGraphicFramePr>
        <p:xfrm>
          <a:off x="548640" y="1920240"/>
          <a:ext cx="11091670" cy="3840480"/>
        </p:xfrm>
        <a:graphic>
          <a:graphicData uri="http://schemas.openxmlformats.org/drawingml/2006/table">
            <a:tbl>
              <a:tblPr firstRow="1">
                <a:tableStyleId>{5C22544A-7EE6-4342-B048-85BDC9FD1C3A}</a:tableStyleId>
              </a:tblPr>
              <a:tblGrid>
                <a:gridCol w="389181"/>
                <a:gridCol w="2335088"/>
                <a:gridCol w="2918861"/>
                <a:gridCol w="1362135"/>
                <a:gridCol w="2918861"/>
                <a:gridCol w="1167544"/>
              </a:tblGrid>
              <a:tr h="640080">
                <a:tc>
                  <a:txBody>
                    <a:bodyPr wrap="square"/>
                    <a:lstStyle/>
                    <a:p>
                      <a:pPr algn="l"/>
                      <a:r>
                        <a:rPr sz="1200" b="1" i="0">
                          <a:solidFill>
                            <a:srgbClr val="0A0D0F"/>
                          </a:solidFill>
                          <a:latin typeface="Calibri"/>
                        </a:rPr>
                        <a:t>#</a:t>
                      </a:r>
                    </a:p>
                  </a:txBody>
                  <a:tcPr marL="73152" marR="73152" marT="36576" marB="36576" anchor="ctr">
                    <a:lnL w="9525" cap="flat" cmpd="sng" algn="ctr">
                      <a:solidFill>
                        <a:srgbClr val="BFBFBF"/>
                      </a:solidFill>
                      <a:prstDash val="solid"/>
                    </a:lnL>
                    <a:lnR w="9525" cap="flat" cmpd="sng" algn="ctr">
                      <a:solidFill>
                        <a:srgbClr val="BFBFBF"/>
                      </a:solidFill>
                      <a:prstDash val="solid"/>
                    </a:lnR>
                    <a:lnT w="9525" cap="flat" cmpd="sng" algn="ctr">
                      <a:solidFill>
                        <a:srgbClr val="BFBFBF"/>
                      </a:solidFill>
                      <a:prstDash val="solid"/>
                    </a:lnT>
                    <a:lnB w="9525" cap="flat" cmpd="sng" algn="ctr">
                      <a:solidFill>
                        <a:srgbClr val="BFBFBF"/>
                      </a:solidFill>
                      <a:prstDash val="solid"/>
                    </a:lnB>
                    <a:solidFill>
                      <a:srgbClr val="D9F5F6"/>
                    </a:solidFill>
                  </a:tcPr>
                </a:tc>
                <a:tc>
                  <a:txBody>
                    <a:bodyPr wrap="square"/>
                    <a:lstStyle/>
                    <a:p>
                      <a:pPr algn="l"/>
                      <a:r>
                        <a:rPr sz="1200" b="1" i="0">
                          <a:solidFill>
                            <a:srgbClr val="0A0D0F"/>
                          </a:solidFill>
                          <a:latin typeface="Calibri"/>
                        </a:rPr>
                        <a:t>Priority</a:t>
                      </a:r>
                    </a:p>
                  </a:txBody>
                  <a:tcPr marL="73152" marR="73152" marT="36576" marB="36576" anchor="ctr">
                    <a:lnL w="9525" cap="flat" cmpd="sng" algn="ctr">
                      <a:solidFill>
                        <a:srgbClr val="BFBFBF"/>
                      </a:solidFill>
                      <a:prstDash val="solid"/>
                    </a:lnL>
                    <a:lnR w="9525" cap="flat" cmpd="sng" algn="ctr">
                      <a:solidFill>
                        <a:srgbClr val="BFBFBF"/>
                      </a:solidFill>
                      <a:prstDash val="solid"/>
                    </a:lnR>
                    <a:lnT w="9525" cap="flat" cmpd="sng" algn="ctr">
                      <a:solidFill>
                        <a:srgbClr val="BFBFBF"/>
                      </a:solidFill>
                      <a:prstDash val="solid"/>
                    </a:lnT>
                    <a:lnB w="9525" cap="flat" cmpd="sng" algn="ctr">
                      <a:solidFill>
                        <a:srgbClr val="BFBFBF"/>
                      </a:solidFill>
                      <a:prstDash val="solid"/>
                    </a:lnB>
                    <a:solidFill>
                      <a:srgbClr val="D9F5F6"/>
                    </a:solidFill>
                  </a:tcPr>
                </a:tc>
                <a:tc>
                  <a:txBody>
                    <a:bodyPr wrap="square"/>
                    <a:lstStyle/>
                    <a:p>
                      <a:pPr algn="l"/>
                      <a:r>
                        <a:rPr sz="1200" b="1" i="0">
                          <a:solidFill>
                            <a:srgbClr val="0A0D0F"/>
                          </a:solidFill>
                          <a:latin typeface="Calibri"/>
                        </a:rPr>
                        <a:t>Why it matters</a:t>
                      </a:r>
                    </a:p>
                  </a:txBody>
                  <a:tcPr marL="73152" marR="73152" marT="36576" marB="36576" anchor="ctr">
                    <a:lnL w="9525" cap="flat" cmpd="sng" algn="ctr">
                      <a:solidFill>
                        <a:srgbClr val="BFBFBF"/>
                      </a:solidFill>
                      <a:prstDash val="solid"/>
                    </a:lnL>
                    <a:lnR w="9525" cap="flat" cmpd="sng" algn="ctr">
                      <a:solidFill>
                        <a:srgbClr val="BFBFBF"/>
                      </a:solidFill>
                      <a:prstDash val="solid"/>
                    </a:lnR>
                    <a:lnT w="9525" cap="flat" cmpd="sng" algn="ctr">
                      <a:solidFill>
                        <a:srgbClr val="BFBFBF"/>
                      </a:solidFill>
                      <a:prstDash val="solid"/>
                    </a:lnT>
                    <a:lnB w="9525" cap="flat" cmpd="sng" algn="ctr">
                      <a:solidFill>
                        <a:srgbClr val="BFBFBF"/>
                      </a:solidFill>
                      <a:prstDash val="solid"/>
                    </a:lnB>
                    <a:solidFill>
                      <a:srgbClr val="D9F5F6"/>
                    </a:solidFill>
                  </a:tcPr>
                </a:tc>
                <a:tc>
                  <a:txBody>
                    <a:bodyPr wrap="square"/>
                    <a:lstStyle/>
                    <a:p>
                      <a:pPr algn="l"/>
                      <a:r>
                        <a:rPr sz="1200" b="1" i="0">
                          <a:solidFill>
                            <a:srgbClr val="0A0D0F"/>
                          </a:solidFill>
                          <a:latin typeface="Calibri"/>
                        </a:rPr>
                        <a:t>Owner</a:t>
                      </a:r>
                    </a:p>
                  </a:txBody>
                  <a:tcPr marL="73152" marR="73152" marT="36576" marB="36576" anchor="ctr">
                    <a:lnL w="9525" cap="flat" cmpd="sng" algn="ctr">
                      <a:solidFill>
                        <a:srgbClr val="BFBFBF"/>
                      </a:solidFill>
                      <a:prstDash val="solid"/>
                    </a:lnL>
                    <a:lnR w="9525" cap="flat" cmpd="sng" algn="ctr">
                      <a:solidFill>
                        <a:srgbClr val="BFBFBF"/>
                      </a:solidFill>
                      <a:prstDash val="solid"/>
                    </a:lnR>
                    <a:lnT w="9525" cap="flat" cmpd="sng" algn="ctr">
                      <a:solidFill>
                        <a:srgbClr val="BFBFBF"/>
                      </a:solidFill>
                      <a:prstDash val="solid"/>
                    </a:lnT>
                    <a:lnB w="9525" cap="flat" cmpd="sng" algn="ctr">
                      <a:solidFill>
                        <a:srgbClr val="BFBFBF"/>
                      </a:solidFill>
                      <a:prstDash val="solid"/>
                    </a:lnB>
                    <a:solidFill>
                      <a:srgbClr val="D9F5F6"/>
                    </a:solidFill>
                  </a:tcPr>
                </a:tc>
                <a:tc>
                  <a:txBody>
                    <a:bodyPr wrap="square"/>
                    <a:lstStyle/>
                    <a:p>
                      <a:pPr algn="l"/>
                      <a:r>
                        <a:rPr sz="1200" b="1" i="0">
                          <a:solidFill>
                            <a:srgbClr val="0A0D0F"/>
                          </a:solidFill>
                          <a:latin typeface="Calibri"/>
                        </a:rPr>
                        <a:t>Next step</a:t>
                      </a:r>
                    </a:p>
                  </a:txBody>
                  <a:tcPr marL="73152" marR="73152" marT="36576" marB="36576" anchor="ctr">
                    <a:lnL w="9525" cap="flat" cmpd="sng" algn="ctr">
                      <a:solidFill>
                        <a:srgbClr val="BFBFBF"/>
                      </a:solidFill>
                      <a:prstDash val="solid"/>
                    </a:lnL>
                    <a:lnR w="9525" cap="flat" cmpd="sng" algn="ctr">
                      <a:solidFill>
                        <a:srgbClr val="BFBFBF"/>
                      </a:solidFill>
                      <a:prstDash val="solid"/>
                    </a:lnR>
                    <a:lnT w="9525" cap="flat" cmpd="sng" algn="ctr">
                      <a:solidFill>
                        <a:srgbClr val="BFBFBF"/>
                      </a:solidFill>
                      <a:prstDash val="solid"/>
                    </a:lnT>
                    <a:lnB w="9525" cap="flat" cmpd="sng" algn="ctr">
                      <a:solidFill>
                        <a:srgbClr val="BFBFBF"/>
                      </a:solidFill>
                      <a:prstDash val="solid"/>
                    </a:lnB>
                    <a:solidFill>
                      <a:srgbClr val="D9F5F6"/>
                    </a:solidFill>
                  </a:tcPr>
                </a:tc>
                <a:tc>
                  <a:txBody>
                    <a:bodyPr wrap="square"/>
                    <a:lstStyle/>
                    <a:p>
                      <a:pPr algn="l"/>
                      <a:r>
                        <a:rPr sz="1200" b="1" i="0">
                          <a:solidFill>
                            <a:srgbClr val="0A0D0F"/>
                          </a:solidFill>
                          <a:latin typeface="Calibri"/>
                        </a:rPr>
                        <a:t>By when</a:t>
                      </a:r>
                    </a:p>
                  </a:txBody>
                  <a:tcPr marL="73152" marR="73152" marT="36576" marB="36576" anchor="ctr">
                    <a:lnL w="9525" cap="flat" cmpd="sng" algn="ctr">
                      <a:solidFill>
                        <a:srgbClr val="BFBFBF"/>
                      </a:solidFill>
                      <a:prstDash val="solid"/>
                    </a:lnL>
                    <a:lnR w="9525" cap="flat" cmpd="sng" algn="ctr">
                      <a:solidFill>
                        <a:srgbClr val="BFBFBF"/>
                      </a:solidFill>
                      <a:prstDash val="solid"/>
                    </a:lnR>
                    <a:lnT w="9525" cap="flat" cmpd="sng" algn="ctr">
                      <a:solidFill>
                        <a:srgbClr val="BFBFBF"/>
                      </a:solidFill>
                      <a:prstDash val="solid"/>
                    </a:lnT>
                    <a:lnB w="9525" cap="flat" cmpd="sng" algn="ctr">
                      <a:solidFill>
                        <a:srgbClr val="BFBFBF"/>
                      </a:solidFill>
                      <a:prstDash val="solid"/>
                    </a:lnB>
                    <a:solidFill>
                      <a:srgbClr val="D9F5F6"/>
                    </a:solidFill>
                  </a:tcPr>
                </a:tc>
              </a:tr>
              <a:tr h="640080">
                <a:tc>
                  <a:txBody>
                    <a:bodyPr wrap="square"/>
                    <a:lstStyle/>
                    <a:p>
                      <a:pPr algn="l"/>
                      <a:r>
                        <a:rPr sz="1200" b="1" i="0">
                          <a:solidFill>
                            <a:srgbClr val="0A0D0F"/>
                          </a:solidFill>
                          <a:latin typeface="Calibri"/>
                        </a:rPr>
                        <a:t>1</a:t>
                      </a:r>
                    </a:p>
                  </a:txBody>
                  <a:tcPr marL="73152" marR="73152" marT="36576" marB="36576" anchor="ctr">
                    <a:lnL w="9525" cap="flat" cmpd="sng" algn="ctr">
                      <a:solidFill>
                        <a:srgbClr val="BFBFBF"/>
                      </a:solidFill>
                      <a:prstDash val="solid"/>
                    </a:lnL>
                    <a:lnR w="9525" cap="flat" cmpd="sng" algn="ctr">
                      <a:solidFill>
                        <a:srgbClr val="BFBFBF"/>
                      </a:solidFill>
                      <a:prstDash val="solid"/>
                    </a:lnR>
                    <a:lnT w="9525" cap="flat" cmpd="sng" algn="ctr">
                      <a:solidFill>
                        <a:srgbClr val="BFBFBF"/>
                      </a:solidFill>
                      <a:prstDash val="solid"/>
                    </a:lnT>
                    <a:lnB w="9525" cap="flat" cmpd="sng" algn="ctr">
                      <a:solidFill>
                        <a:srgbClr val="BFBFBF"/>
                      </a:solidFill>
                      <a:prstDash val="solid"/>
                    </a:lnB>
                    <a:solidFill>
                      <a:srgbClr val="FFFFFF"/>
                    </a:solidFill>
                  </a:tcPr>
                </a:tc>
                <a:tc>
                  <a:txBody>
                    <a:bodyPr wrap="square"/>
                    <a:lstStyle/>
                    <a:p>
                      <a:pPr algn="l"/>
                      <a:r>
                        <a:rPr sz="1200" b="0" i="1">
                          <a:solidFill>
                            <a:srgbClr val="1F4E79"/>
                          </a:solidFill>
                          <a:latin typeface="Calibri"/>
                        </a:rPr>
                        <a:t>[Priority]</a:t>
                      </a:r>
                    </a:p>
                  </a:txBody>
                  <a:tcPr marL="73152" marR="73152" marT="36576" marB="36576" anchor="ctr">
                    <a:lnL w="9525" cap="flat" cmpd="sng" algn="ctr">
                      <a:solidFill>
                        <a:srgbClr val="BFBFBF"/>
                      </a:solidFill>
                      <a:prstDash val="solid"/>
                    </a:lnL>
                    <a:lnR w="9525" cap="flat" cmpd="sng" algn="ctr">
                      <a:solidFill>
                        <a:srgbClr val="BFBFBF"/>
                      </a:solidFill>
                      <a:prstDash val="solid"/>
                    </a:lnR>
                    <a:lnT w="9525" cap="flat" cmpd="sng" algn="ctr">
                      <a:solidFill>
                        <a:srgbClr val="BFBFBF"/>
                      </a:solidFill>
                      <a:prstDash val="solid"/>
                    </a:lnT>
                    <a:lnB w="9525" cap="flat" cmpd="sng" algn="ctr">
                      <a:solidFill>
                        <a:srgbClr val="BFBFBF"/>
                      </a:solidFill>
                      <a:prstDash val="solid"/>
                    </a:lnB>
                    <a:solidFill>
                      <a:srgbClr val="FFFFFF"/>
                    </a:solidFill>
                  </a:tcPr>
                </a:tc>
                <a:tc>
                  <a:txBody>
                    <a:bodyPr wrap="square"/>
                    <a:lstStyle/>
                    <a:p>
                      <a:pPr algn="l"/>
                      <a:r>
                        <a:rPr sz="1200" b="0" i="1">
                          <a:solidFill>
                            <a:srgbClr val="1F4E79"/>
                          </a:solidFill>
                          <a:latin typeface="Calibri"/>
                        </a:rPr>
                        <a:t>[Why]</a:t>
                      </a:r>
                    </a:p>
                  </a:txBody>
                  <a:tcPr marL="73152" marR="73152" marT="36576" marB="36576" anchor="ctr">
                    <a:lnL w="9525" cap="flat" cmpd="sng" algn="ctr">
                      <a:solidFill>
                        <a:srgbClr val="BFBFBF"/>
                      </a:solidFill>
                      <a:prstDash val="solid"/>
                    </a:lnL>
                    <a:lnR w="9525" cap="flat" cmpd="sng" algn="ctr">
                      <a:solidFill>
                        <a:srgbClr val="BFBFBF"/>
                      </a:solidFill>
                      <a:prstDash val="solid"/>
                    </a:lnR>
                    <a:lnT w="9525" cap="flat" cmpd="sng" algn="ctr">
                      <a:solidFill>
                        <a:srgbClr val="BFBFBF"/>
                      </a:solidFill>
                      <a:prstDash val="solid"/>
                    </a:lnT>
                    <a:lnB w="9525" cap="flat" cmpd="sng" algn="ctr">
                      <a:solidFill>
                        <a:srgbClr val="BFBFBF"/>
                      </a:solidFill>
                      <a:prstDash val="solid"/>
                    </a:lnB>
                    <a:solidFill>
                      <a:srgbClr val="FFFFFF"/>
                    </a:solidFill>
                  </a:tcPr>
                </a:tc>
                <a:tc>
                  <a:txBody>
                    <a:bodyPr wrap="square"/>
                    <a:lstStyle/>
                    <a:p>
                      <a:pPr algn="l"/>
                      <a:r>
                        <a:rPr sz="1200" b="0" i="1">
                          <a:solidFill>
                            <a:srgbClr val="1F4E79"/>
                          </a:solidFill>
                          <a:latin typeface="Calibri"/>
                        </a:rPr>
                        <a:t>[Owner]</a:t>
                      </a:r>
                    </a:p>
                  </a:txBody>
                  <a:tcPr marL="73152" marR="73152" marT="36576" marB="36576" anchor="ctr">
                    <a:lnL w="9525" cap="flat" cmpd="sng" algn="ctr">
                      <a:solidFill>
                        <a:srgbClr val="BFBFBF"/>
                      </a:solidFill>
                      <a:prstDash val="solid"/>
                    </a:lnL>
                    <a:lnR w="9525" cap="flat" cmpd="sng" algn="ctr">
                      <a:solidFill>
                        <a:srgbClr val="BFBFBF"/>
                      </a:solidFill>
                      <a:prstDash val="solid"/>
                    </a:lnR>
                    <a:lnT w="9525" cap="flat" cmpd="sng" algn="ctr">
                      <a:solidFill>
                        <a:srgbClr val="BFBFBF"/>
                      </a:solidFill>
                      <a:prstDash val="solid"/>
                    </a:lnT>
                    <a:lnB w="9525" cap="flat" cmpd="sng" algn="ctr">
                      <a:solidFill>
                        <a:srgbClr val="BFBFBF"/>
                      </a:solidFill>
                      <a:prstDash val="solid"/>
                    </a:lnB>
                    <a:solidFill>
                      <a:srgbClr val="FFFFFF"/>
                    </a:solidFill>
                  </a:tcPr>
                </a:tc>
                <a:tc>
                  <a:txBody>
                    <a:bodyPr wrap="square"/>
                    <a:lstStyle/>
                    <a:p>
                      <a:pPr algn="l"/>
                      <a:r>
                        <a:rPr sz="1200" b="0" i="1">
                          <a:solidFill>
                            <a:srgbClr val="1F4E79"/>
                          </a:solidFill>
                          <a:latin typeface="Calibri"/>
                        </a:rPr>
                        <a:t>[Next step]</a:t>
                      </a:r>
                    </a:p>
                  </a:txBody>
                  <a:tcPr marL="73152" marR="73152" marT="36576" marB="36576" anchor="ctr">
                    <a:lnL w="9525" cap="flat" cmpd="sng" algn="ctr">
                      <a:solidFill>
                        <a:srgbClr val="BFBFBF"/>
                      </a:solidFill>
                      <a:prstDash val="solid"/>
                    </a:lnL>
                    <a:lnR w="9525" cap="flat" cmpd="sng" algn="ctr">
                      <a:solidFill>
                        <a:srgbClr val="BFBFBF"/>
                      </a:solidFill>
                      <a:prstDash val="solid"/>
                    </a:lnR>
                    <a:lnT w="9525" cap="flat" cmpd="sng" algn="ctr">
                      <a:solidFill>
                        <a:srgbClr val="BFBFBF"/>
                      </a:solidFill>
                      <a:prstDash val="solid"/>
                    </a:lnT>
                    <a:lnB w="9525" cap="flat" cmpd="sng" algn="ctr">
                      <a:solidFill>
                        <a:srgbClr val="BFBFBF"/>
                      </a:solidFill>
                      <a:prstDash val="solid"/>
                    </a:lnB>
                    <a:solidFill>
                      <a:srgbClr val="FFFFFF"/>
                    </a:solidFill>
                  </a:tcPr>
                </a:tc>
                <a:tc>
                  <a:txBody>
                    <a:bodyPr wrap="square"/>
                    <a:lstStyle/>
                    <a:p>
                      <a:pPr algn="l"/>
                      <a:r>
                        <a:rPr sz="1200" b="0" i="1">
                          <a:solidFill>
                            <a:srgbClr val="1F4E79"/>
                          </a:solidFill>
                          <a:latin typeface="Calibri"/>
                        </a:rPr>
                        <a:t>[Date]</a:t>
                      </a:r>
                    </a:p>
                  </a:txBody>
                  <a:tcPr marL="73152" marR="73152" marT="36576" marB="36576" anchor="ctr">
                    <a:lnL w="9525" cap="flat" cmpd="sng" algn="ctr">
                      <a:solidFill>
                        <a:srgbClr val="BFBFBF"/>
                      </a:solidFill>
                      <a:prstDash val="solid"/>
                    </a:lnL>
                    <a:lnR w="9525" cap="flat" cmpd="sng" algn="ctr">
                      <a:solidFill>
                        <a:srgbClr val="BFBFBF"/>
                      </a:solidFill>
                      <a:prstDash val="solid"/>
                    </a:lnR>
                    <a:lnT w="9525" cap="flat" cmpd="sng" algn="ctr">
                      <a:solidFill>
                        <a:srgbClr val="BFBFBF"/>
                      </a:solidFill>
                      <a:prstDash val="solid"/>
                    </a:lnT>
                    <a:lnB w="9525" cap="flat" cmpd="sng" algn="ctr">
                      <a:solidFill>
                        <a:srgbClr val="BFBFBF"/>
                      </a:solidFill>
                      <a:prstDash val="solid"/>
                    </a:lnB>
                    <a:solidFill>
                      <a:srgbClr val="FFFFFF"/>
                    </a:solidFill>
                  </a:tcPr>
                </a:tc>
              </a:tr>
              <a:tr h="640080">
                <a:tc>
                  <a:txBody>
                    <a:bodyPr wrap="square"/>
                    <a:lstStyle/>
                    <a:p>
                      <a:pPr algn="l"/>
                      <a:r>
                        <a:rPr sz="1200" b="1" i="0">
                          <a:solidFill>
                            <a:srgbClr val="0A0D0F"/>
                          </a:solidFill>
                          <a:latin typeface="Calibri"/>
                        </a:rPr>
                        <a:t>2</a:t>
                      </a:r>
                    </a:p>
                  </a:txBody>
                  <a:tcPr marL="73152" marR="73152" marT="36576" marB="36576" anchor="ctr">
                    <a:lnL w="9525" cap="flat" cmpd="sng" algn="ctr">
                      <a:solidFill>
                        <a:srgbClr val="BFBFBF"/>
                      </a:solidFill>
                      <a:prstDash val="solid"/>
                    </a:lnL>
                    <a:lnR w="9525" cap="flat" cmpd="sng" algn="ctr">
                      <a:solidFill>
                        <a:srgbClr val="BFBFBF"/>
                      </a:solidFill>
                      <a:prstDash val="solid"/>
                    </a:lnR>
                    <a:lnT w="9525" cap="flat" cmpd="sng" algn="ctr">
                      <a:solidFill>
                        <a:srgbClr val="BFBFBF"/>
                      </a:solidFill>
                      <a:prstDash val="solid"/>
                    </a:lnT>
                    <a:lnB w="9525" cap="flat" cmpd="sng" algn="ctr">
                      <a:solidFill>
                        <a:srgbClr val="BFBFBF"/>
                      </a:solidFill>
                      <a:prstDash val="solid"/>
                    </a:lnB>
                    <a:solidFill>
                      <a:srgbClr val="FFFFFF"/>
                    </a:solidFill>
                  </a:tcPr>
                </a:tc>
                <a:tc>
                  <a:txBody>
                    <a:bodyPr wrap="square"/>
                    <a:lstStyle/>
                    <a:p>
                      <a:pPr algn="l"/>
                    </a:p>
                  </a:txBody>
                  <a:tcPr marL="73152" marR="73152" marT="36576" marB="36576" anchor="ctr">
                    <a:lnL w="9525" cap="flat" cmpd="sng" algn="ctr">
                      <a:solidFill>
                        <a:srgbClr val="BFBFBF"/>
                      </a:solidFill>
                      <a:prstDash val="solid"/>
                    </a:lnL>
                    <a:lnR w="9525" cap="flat" cmpd="sng" algn="ctr">
                      <a:solidFill>
                        <a:srgbClr val="BFBFBF"/>
                      </a:solidFill>
                      <a:prstDash val="solid"/>
                    </a:lnR>
                    <a:lnT w="9525" cap="flat" cmpd="sng" algn="ctr">
                      <a:solidFill>
                        <a:srgbClr val="BFBFBF"/>
                      </a:solidFill>
                      <a:prstDash val="solid"/>
                    </a:lnT>
                    <a:lnB w="9525" cap="flat" cmpd="sng" algn="ctr">
                      <a:solidFill>
                        <a:srgbClr val="BFBFBF"/>
                      </a:solidFill>
                      <a:prstDash val="solid"/>
                    </a:lnB>
                    <a:solidFill>
                      <a:srgbClr val="FFFFFF"/>
                    </a:solidFill>
                  </a:tcPr>
                </a:tc>
                <a:tc>
                  <a:txBody>
                    <a:bodyPr wrap="square"/>
                    <a:lstStyle/>
                    <a:p>
                      <a:pPr algn="l"/>
                    </a:p>
                  </a:txBody>
                  <a:tcPr marL="73152" marR="73152" marT="36576" marB="36576" anchor="ctr">
                    <a:lnL w="9525" cap="flat" cmpd="sng" algn="ctr">
                      <a:solidFill>
                        <a:srgbClr val="BFBFBF"/>
                      </a:solidFill>
                      <a:prstDash val="solid"/>
                    </a:lnL>
                    <a:lnR w="9525" cap="flat" cmpd="sng" algn="ctr">
                      <a:solidFill>
                        <a:srgbClr val="BFBFBF"/>
                      </a:solidFill>
                      <a:prstDash val="solid"/>
                    </a:lnR>
                    <a:lnT w="9525" cap="flat" cmpd="sng" algn="ctr">
                      <a:solidFill>
                        <a:srgbClr val="BFBFBF"/>
                      </a:solidFill>
                      <a:prstDash val="solid"/>
                    </a:lnT>
                    <a:lnB w="9525" cap="flat" cmpd="sng" algn="ctr">
                      <a:solidFill>
                        <a:srgbClr val="BFBFBF"/>
                      </a:solidFill>
                      <a:prstDash val="solid"/>
                    </a:lnB>
                    <a:solidFill>
                      <a:srgbClr val="FFFFFF"/>
                    </a:solidFill>
                  </a:tcPr>
                </a:tc>
                <a:tc>
                  <a:txBody>
                    <a:bodyPr wrap="square"/>
                    <a:lstStyle/>
                    <a:p>
                      <a:pPr algn="l"/>
                    </a:p>
                  </a:txBody>
                  <a:tcPr marL="73152" marR="73152" marT="36576" marB="36576" anchor="ctr">
                    <a:lnL w="9525" cap="flat" cmpd="sng" algn="ctr">
                      <a:solidFill>
                        <a:srgbClr val="BFBFBF"/>
                      </a:solidFill>
                      <a:prstDash val="solid"/>
                    </a:lnL>
                    <a:lnR w="9525" cap="flat" cmpd="sng" algn="ctr">
                      <a:solidFill>
                        <a:srgbClr val="BFBFBF"/>
                      </a:solidFill>
                      <a:prstDash val="solid"/>
                    </a:lnR>
                    <a:lnT w="9525" cap="flat" cmpd="sng" algn="ctr">
                      <a:solidFill>
                        <a:srgbClr val="BFBFBF"/>
                      </a:solidFill>
                      <a:prstDash val="solid"/>
                    </a:lnT>
                    <a:lnB w="9525" cap="flat" cmpd="sng" algn="ctr">
                      <a:solidFill>
                        <a:srgbClr val="BFBFBF"/>
                      </a:solidFill>
                      <a:prstDash val="solid"/>
                    </a:lnB>
                    <a:solidFill>
                      <a:srgbClr val="FFFFFF"/>
                    </a:solidFill>
                  </a:tcPr>
                </a:tc>
                <a:tc>
                  <a:txBody>
                    <a:bodyPr wrap="square"/>
                    <a:lstStyle/>
                    <a:p>
                      <a:pPr algn="l"/>
                    </a:p>
                  </a:txBody>
                  <a:tcPr marL="73152" marR="73152" marT="36576" marB="36576" anchor="ctr">
                    <a:lnL w="9525" cap="flat" cmpd="sng" algn="ctr">
                      <a:solidFill>
                        <a:srgbClr val="BFBFBF"/>
                      </a:solidFill>
                      <a:prstDash val="solid"/>
                    </a:lnL>
                    <a:lnR w="9525" cap="flat" cmpd="sng" algn="ctr">
                      <a:solidFill>
                        <a:srgbClr val="BFBFBF"/>
                      </a:solidFill>
                      <a:prstDash val="solid"/>
                    </a:lnR>
                    <a:lnT w="9525" cap="flat" cmpd="sng" algn="ctr">
                      <a:solidFill>
                        <a:srgbClr val="BFBFBF"/>
                      </a:solidFill>
                      <a:prstDash val="solid"/>
                    </a:lnT>
                    <a:lnB w="9525" cap="flat" cmpd="sng" algn="ctr">
                      <a:solidFill>
                        <a:srgbClr val="BFBFBF"/>
                      </a:solidFill>
                      <a:prstDash val="solid"/>
                    </a:lnB>
                    <a:solidFill>
                      <a:srgbClr val="FFFFFF"/>
                    </a:solidFill>
                  </a:tcPr>
                </a:tc>
                <a:tc>
                  <a:txBody>
                    <a:bodyPr wrap="square"/>
                    <a:lstStyle/>
                    <a:p>
                      <a:pPr algn="l"/>
                    </a:p>
                  </a:txBody>
                  <a:tcPr marL="73152" marR="73152" marT="36576" marB="36576" anchor="ctr">
                    <a:lnL w="9525" cap="flat" cmpd="sng" algn="ctr">
                      <a:solidFill>
                        <a:srgbClr val="BFBFBF"/>
                      </a:solidFill>
                      <a:prstDash val="solid"/>
                    </a:lnL>
                    <a:lnR w="9525" cap="flat" cmpd="sng" algn="ctr">
                      <a:solidFill>
                        <a:srgbClr val="BFBFBF"/>
                      </a:solidFill>
                      <a:prstDash val="solid"/>
                    </a:lnR>
                    <a:lnT w="9525" cap="flat" cmpd="sng" algn="ctr">
                      <a:solidFill>
                        <a:srgbClr val="BFBFBF"/>
                      </a:solidFill>
                      <a:prstDash val="solid"/>
                    </a:lnT>
                    <a:lnB w="9525" cap="flat" cmpd="sng" algn="ctr">
                      <a:solidFill>
                        <a:srgbClr val="BFBFBF"/>
                      </a:solidFill>
                      <a:prstDash val="solid"/>
                    </a:lnB>
                    <a:solidFill>
                      <a:srgbClr val="FFFFFF"/>
                    </a:solidFill>
                  </a:tcPr>
                </a:tc>
              </a:tr>
              <a:tr h="640080">
                <a:tc>
                  <a:txBody>
                    <a:bodyPr wrap="square"/>
                    <a:lstStyle/>
                    <a:p>
                      <a:pPr algn="l"/>
                      <a:r>
                        <a:rPr sz="1200" b="1" i="0">
                          <a:solidFill>
                            <a:srgbClr val="0A0D0F"/>
                          </a:solidFill>
                          <a:latin typeface="Calibri"/>
                        </a:rPr>
                        <a:t>3</a:t>
                      </a:r>
                    </a:p>
                  </a:txBody>
                  <a:tcPr marL="73152" marR="73152" marT="36576" marB="36576" anchor="ctr">
                    <a:lnL w="9525" cap="flat" cmpd="sng" algn="ctr">
                      <a:solidFill>
                        <a:srgbClr val="BFBFBF"/>
                      </a:solidFill>
                      <a:prstDash val="solid"/>
                    </a:lnL>
                    <a:lnR w="9525" cap="flat" cmpd="sng" algn="ctr">
                      <a:solidFill>
                        <a:srgbClr val="BFBFBF"/>
                      </a:solidFill>
                      <a:prstDash val="solid"/>
                    </a:lnR>
                    <a:lnT w="9525" cap="flat" cmpd="sng" algn="ctr">
                      <a:solidFill>
                        <a:srgbClr val="BFBFBF"/>
                      </a:solidFill>
                      <a:prstDash val="solid"/>
                    </a:lnT>
                    <a:lnB w="9525" cap="flat" cmpd="sng" algn="ctr">
                      <a:solidFill>
                        <a:srgbClr val="BFBFBF"/>
                      </a:solidFill>
                      <a:prstDash val="solid"/>
                    </a:lnB>
                    <a:solidFill>
                      <a:srgbClr val="FFFFFF"/>
                    </a:solidFill>
                  </a:tcPr>
                </a:tc>
                <a:tc>
                  <a:txBody>
                    <a:bodyPr wrap="square"/>
                    <a:lstStyle/>
                    <a:p>
                      <a:pPr algn="l"/>
                    </a:p>
                  </a:txBody>
                  <a:tcPr marL="73152" marR="73152" marT="36576" marB="36576" anchor="ctr">
                    <a:lnL w="9525" cap="flat" cmpd="sng" algn="ctr">
                      <a:solidFill>
                        <a:srgbClr val="BFBFBF"/>
                      </a:solidFill>
                      <a:prstDash val="solid"/>
                    </a:lnL>
                    <a:lnR w="9525" cap="flat" cmpd="sng" algn="ctr">
                      <a:solidFill>
                        <a:srgbClr val="BFBFBF"/>
                      </a:solidFill>
                      <a:prstDash val="solid"/>
                    </a:lnR>
                    <a:lnT w="9525" cap="flat" cmpd="sng" algn="ctr">
                      <a:solidFill>
                        <a:srgbClr val="BFBFBF"/>
                      </a:solidFill>
                      <a:prstDash val="solid"/>
                    </a:lnT>
                    <a:lnB w="9525" cap="flat" cmpd="sng" algn="ctr">
                      <a:solidFill>
                        <a:srgbClr val="BFBFBF"/>
                      </a:solidFill>
                      <a:prstDash val="solid"/>
                    </a:lnB>
                    <a:solidFill>
                      <a:srgbClr val="FFFFFF"/>
                    </a:solidFill>
                  </a:tcPr>
                </a:tc>
                <a:tc>
                  <a:txBody>
                    <a:bodyPr wrap="square"/>
                    <a:lstStyle/>
                    <a:p>
                      <a:pPr algn="l"/>
                    </a:p>
                  </a:txBody>
                  <a:tcPr marL="73152" marR="73152" marT="36576" marB="36576" anchor="ctr">
                    <a:lnL w="9525" cap="flat" cmpd="sng" algn="ctr">
                      <a:solidFill>
                        <a:srgbClr val="BFBFBF"/>
                      </a:solidFill>
                      <a:prstDash val="solid"/>
                    </a:lnL>
                    <a:lnR w="9525" cap="flat" cmpd="sng" algn="ctr">
                      <a:solidFill>
                        <a:srgbClr val="BFBFBF"/>
                      </a:solidFill>
                      <a:prstDash val="solid"/>
                    </a:lnR>
                    <a:lnT w="9525" cap="flat" cmpd="sng" algn="ctr">
                      <a:solidFill>
                        <a:srgbClr val="BFBFBF"/>
                      </a:solidFill>
                      <a:prstDash val="solid"/>
                    </a:lnT>
                    <a:lnB w="9525" cap="flat" cmpd="sng" algn="ctr">
                      <a:solidFill>
                        <a:srgbClr val="BFBFBF"/>
                      </a:solidFill>
                      <a:prstDash val="solid"/>
                    </a:lnB>
                    <a:solidFill>
                      <a:srgbClr val="FFFFFF"/>
                    </a:solidFill>
                  </a:tcPr>
                </a:tc>
                <a:tc>
                  <a:txBody>
                    <a:bodyPr wrap="square"/>
                    <a:lstStyle/>
                    <a:p>
                      <a:pPr algn="l"/>
                    </a:p>
                  </a:txBody>
                  <a:tcPr marL="73152" marR="73152" marT="36576" marB="36576" anchor="ctr">
                    <a:lnL w="9525" cap="flat" cmpd="sng" algn="ctr">
                      <a:solidFill>
                        <a:srgbClr val="BFBFBF"/>
                      </a:solidFill>
                      <a:prstDash val="solid"/>
                    </a:lnL>
                    <a:lnR w="9525" cap="flat" cmpd="sng" algn="ctr">
                      <a:solidFill>
                        <a:srgbClr val="BFBFBF"/>
                      </a:solidFill>
                      <a:prstDash val="solid"/>
                    </a:lnR>
                    <a:lnT w="9525" cap="flat" cmpd="sng" algn="ctr">
                      <a:solidFill>
                        <a:srgbClr val="BFBFBF"/>
                      </a:solidFill>
                      <a:prstDash val="solid"/>
                    </a:lnT>
                    <a:lnB w="9525" cap="flat" cmpd="sng" algn="ctr">
                      <a:solidFill>
                        <a:srgbClr val="BFBFBF"/>
                      </a:solidFill>
                      <a:prstDash val="solid"/>
                    </a:lnB>
                    <a:solidFill>
                      <a:srgbClr val="FFFFFF"/>
                    </a:solidFill>
                  </a:tcPr>
                </a:tc>
                <a:tc>
                  <a:txBody>
                    <a:bodyPr wrap="square"/>
                    <a:lstStyle/>
                    <a:p>
                      <a:pPr algn="l"/>
                    </a:p>
                  </a:txBody>
                  <a:tcPr marL="73152" marR="73152" marT="36576" marB="36576" anchor="ctr">
                    <a:lnL w="9525" cap="flat" cmpd="sng" algn="ctr">
                      <a:solidFill>
                        <a:srgbClr val="BFBFBF"/>
                      </a:solidFill>
                      <a:prstDash val="solid"/>
                    </a:lnL>
                    <a:lnR w="9525" cap="flat" cmpd="sng" algn="ctr">
                      <a:solidFill>
                        <a:srgbClr val="BFBFBF"/>
                      </a:solidFill>
                      <a:prstDash val="solid"/>
                    </a:lnR>
                    <a:lnT w="9525" cap="flat" cmpd="sng" algn="ctr">
                      <a:solidFill>
                        <a:srgbClr val="BFBFBF"/>
                      </a:solidFill>
                      <a:prstDash val="solid"/>
                    </a:lnT>
                    <a:lnB w="9525" cap="flat" cmpd="sng" algn="ctr">
                      <a:solidFill>
                        <a:srgbClr val="BFBFBF"/>
                      </a:solidFill>
                      <a:prstDash val="solid"/>
                    </a:lnB>
                    <a:solidFill>
                      <a:srgbClr val="FFFFFF"/>
                    </a:solidFill>
                  </a:tcPr>
                </a:tc>
                <a:tc>
                  <a:txBody>
                    <a:bodyPr wrap="square"/>
                    <a:lstStyle/>
                    <a:p>
                      <a:pPr algn="l"/>
                    </a:p>
                  </a:txBody>
                  <a:tcPr marL="73152" marR="73152" marT="36576" marB="36576" anchor="ctr">
                    <a:lnL w="9525" cap="flat" cmpd="sng" algn="ctr">
                      <a:solidFill>
                        <a:srgbClr val="BFBFBF"/>
                      </a:solidFill>
                      <a:prstDash val="solid"/>
                    </a:lnL>
                    <a:lnR w="9525" cap="flat" cmpd="sng" algn="ctr">
                      <a:solidFill>
                        <a:srgbClr val="BFBFBF"/>
                      </a:solidFill>
                      <a:prstDash val="solid"/>
                    </a:lnR>
                    <a:lnT w="9525" cap="flat" cmpd="sng" algn="ctr">
                      <a:solidFill>
                        <a:srgbClr val="BFBFBF"/>
                      </a:solidFill>
                      <a:prstDash val="solid"/>
                    </a:lnT>
                    <a:lnB w="9525" cap="flat" cmpd="sng" algn="ctr">
                      <a:solidFill>
                        <a:srgbClr val="BFBFBF"/>
                      </a:solidFill>
                      <a:prstDash val="solid"/>
                    </a:lnB>
                    <a:solidFill>
                      <a:srgbClr val="FFFFFF"/>
                    </a:solidFill>
                  </a:tcPr>
                </a:tc>
              </a:tr>
              <a:tr h="640080">
                <a:tc>
                  <a:txBody>
                    <a:bodyPr wrap="square"/>
                    <a:lstStyle/>
                    <a:p>
                      <a:pPr algn="l"/>
                      <a:r>
                        <a:rPr sz="1200" b="1" i="0">
                          <a:solidFill>
                            <a:srgbClr val="0A0D0F"/>
                          </a:solidFill>
                          <a:latin typeface="Calibri"/>
                        </a:rPr>
                        <a:t>4</a:t>
                      </a:r>
                    </a:p>
                  </a:txBody>
                  <a:tcPr marL="73152" marR="73152" marT="36576" marB="36576" anchor="ctr">
                    <a:lnL w="9525" cap="flat" cmpd="sng" algn="ctr">
                      <a:solidFill>
                        <a:srgbClr val="BFBFBF"/>
                      </a:solidFill>
                      <a:prstDash val="solid"/>
                    </a:lnL>
                    <a:lnR w="9525" cap="flat" cmpd="sng" algn="ctr">
                      <a:solidFill>
                        <a:srgbClr val="BFBFBF"/>
                      </a:solidFill>
                      <a:prstDash val="solid"/>
                    </a:lnR>
                    <a:lnT w="9525" cap="flat" cmpd="sng" algn="ctr">
                      <a:solidFill>
                        <a:srgbClr val="BFBFBF"/>
                      </a:solidFill>
                      <a:prstDash val="solid"/>
                    </a:lnT>
                    <a:lnB w="9525" cap="flat" cmpd="sng" algn="ctr">
                      <a:solidFill>
                        <a:srgbClr val="BFBFBF"/>
                      </a:solidFill>
                      <a:prstDash val="solid"/>
                    </a:lnB>
                    <a:solidFill>
                      <a:srgbClr val="FFFFFF"/>
                    </a:solidFill>
                  </a:tcPr>
                </a:tc>
                <a:tc>
                  <a:txBody>
                    <a:bodyPr wrap="square"/>
                    <a:lstStyle/>
                    <a:p>
                      <a:pPr algn="l"/>
                    </a:p>
                  </a:txBody>
                  <a:tcPr marL="73152" marR="73152" marT="36576" marB="36576" anchor="ctr">
                    <a:lnL w="9525" cap="flat" cmpd="sng" algn="ctr">
                      <a:solidFill>
                        <a:srgbClr val="BFBFBF"/>
                      </a:solidFill>
                      <a:prstDash val="solid"/>
                    </a:lnL>
                    <a:lnR w="9525" cap="flat" cmpd="sng" algn="ctr">
                      <a:solidFill>
                        <a:srgbClr val="BFBFBF"/>
                      </a:solidFill>
                      <a:prstDash val="solid"/>
                    </a:lnR>
                    <a:lnT w="9525" cap="flat" cmpd="sng" algn="ctr">
                      <a:solidFill>
                        <a:srgbClr val="BFBFBF"/>
                      </a:solidFill>
                      <a:prstDash val="solid"/>
                    </a:lnT>
                    <a:lnB w="9525" cap="flat" cmpd="sng" algn="ctr">
                      <a:solidFill>
                        <a:srgbClr val="BFBFBF"/>
                      </a:solidFill>
                      <a:prstDash val="solid"/>
                    </a:lnB>
                    <a:solidFill>
                      <a:srgbClr val="FFFFFF"/>
                    </a:solidFill>
                  </a:tcPr>
                </a:tc>
                <a:tc>
                  <a:txBody>
                    <a:bodyPr wrap="square"/>
                    <a:lstStyle/>
                    <a:p>
                      <a:pPr algn="l"/>
                    </a:p>
                  </a:txBody>
                  <a:tcPr marL="73152" marR="73152" marT="36576" marB="36576" anchor="ctr">
                    <a:lnL w="9525" cap="flat" cmpd="sng" algn="ctr">
                      <a:solidFill>
                        <a:srgbClr val="BFBFBF"/>
                      </a:solidFill>
                      <a:prstDash val="solid"/>
                    </a:lnL>
                    <a:lnR w="9525" cap="flat" cmpd="sng" algn="ctr">
                      <a:solidFill>
                        <a:srgbClr val="BFBFBF"/>
                      </a:solidFill>
                      <a:prstDash val="solid"/>
                    </a:lnR>
                    <a:lnT w="9525" cap="flat" cmpd="sng" algn="ctr">
                      <a:solidFill>
                        <a:srgbClr val="BFBFBF"/>
                      </a:solidFill>
                      <a:prstDash val="solid"/>
                    </a:lnT>
                    <a:lnB w="9525" cap="flat" cmpd="sng" algn="ctr">
                      <a:solidFill>
                        <a:srgbClr val="BFBFBF"/>
                      </a:solidFill>
                      <a:prstDash val="solid"/>
                    </a:lnB>
                    <a:solidFill>
                      <a:srgbClr val="FFFFFF"/>
                    </a:solidFill>
                  </a:tcPr>
                </a:tc>
                <a:tc>
                  <a:txBody>
                    <a:bodyPr wrap="square"/>
                    <a:lstStyle/>
                    <a:p>
                      <a:pPr algn="l"/>
                    </a:p>
                  </a:txBody>
                  <a:tcPr marL="73152" marR="73152" marT="36576" marB="36576" anchor="ctr">
                    <a:lnL w="9525" cap="flat" cmpd="sng" algn="ctr">
                      <a:solidFill>
                        <a:srgbClr val="BFBFBF"/>
                      </a:solidFill>
                      <a:prstDash val="solid"/>
                    </a:lnL>
                    <a:lnR w="9525" cap="flat" cmpd="sng" algn="ctr">
                      <a:solidFill>
                        <a:srgbClr val="BFBFBF"/>
                      </a:solidFill>
                      <a:prstDash val="solid"/>
                    </a:lnR>
                    <a:lnT w="9525" cap="flat" cmpd="sng" algn="ctr">
                      <a:solidFill>
                        <a:srgbClr val="BFBFBF"/>
                      </a:solidFill>
                      <a:prstDash val="solid"/>
                    </a:lnT>
                    <a:lnB w="9525" cap="flat" cmpd="sng" algn="ctr">
                      <a:solidFill>
                        <a:srgbClr val="BFBFBF"/>
                      </a:solidFill>
                      <a:prstDash val="solid"/>
                    </a:lnB>
                    <a:solidFill>
                      <a:srgbClr val="FFFFFF"/>
                    </a:solidFill>
                  </a:tcPr>
                </a:tc>
                <a:tc>
                  <a:txBody>
                    <a:bodyPr wrap="square"/>
                    <a:lstStyle/>
                    <a:p>
                      <a:pPr algn="l"/>
                    </a:p>
                  </a:txBody>
                  <a:tcPr marL="73152" marR="73152" marT="36576" marB="36576" anchor="ctr">
                    <a:lnL w="9525" cap="flat" cmpd="sng" algn="ctr">
                      <a:solidFill>
                        <a:srgbClr val="BFBFBF"/>
                      </a:solidFill>
                      <a:prstDash val="solid"/>
                    </a:lnL>
                    <a:lnR w="9525" cap="flat" cmpd="sng" algn="ctr">
                      <a:solidFill>
                        <a:srgbClr val="BFBFBF"/>
                      </a:solidFill>
                      <a:prstDash val="solid"/>
                    </a:lnR>
                    <a:lnT w="9525" cap="flat" cmpd="sng" algn="ctr">
                      <a:solidFill>
                        <a:srgbClr val="BFBFBF"/>
                      </a:solidFill>
                      <a:prstDash val="solid"/>
                    </a:lnT>
                    <a:lnB w="9525" cap="flat" cmpd="sng" algn="ctr">
                      <a:solidFill>
                        <a:srgbClr val="BFBFBF"/>
                      </a:solidFill>
                      <a:prstDash val="solid"/>
                    </a:lnB>
                    <a:solidFill>
                      <a:srgbClr val="FFFFFF"/>
                    </a:solidFill>
                  </a:tcPr>
                </a:tc>
                <a:tc>
                  <a:txBody>
                    <a:bodyPr wrap="square"/>
                    <a:lstStyle/>
                    <a:p>
                      <a:pPr algn="l"/>
                    </a:p>
                  </a:txBody>
                  <a:tcPr marL="73152" marR="73152" marT="36576" marB="36576" anchor="ctr">
                    <a:lnL w="9525" cap="flat" cmpd="sng" algn="ctr">
                      <a:solidFill>
                        <a:srgbClr val="BFBFBF"/>
                      </a:solidFill>
                      <a:prstDash val="solid"/>
                    </a:lnL>
                    <a:lnR w="9525" cap="flat" cmpd="sng" algn="ctr">
                      <a:solidFill>
                        <a:srgbClr val="BFBFBF"/>
                      </a:solidFill>
                      <a:prstDash val="solid"/>
                    </a:lnR>
                    <a:lnT w="9525" cap="flat" cmpd="sng" algn="ctr">
                      <a:solidFill>
                        <a:srgbClr val="BFBFBF"/>
                      </a:solidFill>
                      <a:prstDash val="solid"/>
                    </a:lnT>
                    <a:lnB w="9525" cap="flat" cmpd="sng" algn="ctr">
                      <a:solidFill>
                        <a:srgbClr val="BFBFBF"/>
                      </a:solidFill>
                      <a:prstDash val="solid"/>
                    </a:lnB>
                    <a:solidFill>
                      <a:srgbClr val="FFFFFF"/>
                    </a:solidFill>
                  </a:tcPr>
                </a:tc>
              </a:tr>
              <a:tr h="640080">
                <a:tc>
                  <a:txBody>
                    <a:bodyPr wrap="square"/>
                    <a:lstStyle/>
                    <a:p>
                      <a:pPr algn="l"/>
                      <a:r>
                        <a:rPr sz="1200" b="1" i="0">
                          <a:solidFill>
                            <a:srgbClr val="0A0D0F"/>
                          </a:solidFill>
                          <a:latin typeface="Calibri"/>
                        </a:rPr>
                        <a:t>5</a:t>
                      </a:r>
                    </a:p>
                  </a:txBody>
                  <a:tcPr marL="73152" marR="73152" marT="36576" marB="36576" anchor="ctr">
                    <a:lnL w="9525" cap="flat" cmpd="sng" algn="ctr">
                      <a:solidFill>
                        <a:srgbClr val="BFBFBF"/>
                      </a:solidFill>
                      <a:prstDash val="solid"/>
                    </a:lnL>
                    <a:lnR w="9525" cap="flat" cmpd="sng" algn="ctr">
                      <a:solidFill>
                        <a:srgbClr val="BFBFBF"/>
                      </a:solidFill>
                      <a:prstDash val="solid"/>
                    </a:lnR>
                    <a:lnT w="9525" cap="flat" cmpd="sng" algn="ctr">
                      <a:solidFill>
                        <a:srgbClr val="BFBFBF"/>
                      </a:solidFill>
                      <a:prstDash val="solid"/>
                    </a:lnT>
                    <a:lnB w="9525" cap="flat" cmpd="sng" algn="ctr">
                      <a:solidFill>
                        <a:srgbClr val="BFBFBF"/>
                      </a:solidFill>
                      <a:prstDash val="solid"/>
                    </a:lnB>
                    <a:solidFill>
                      <a:srgbClr val="FFFFFF"/>
                    </a:solidFill>
                  </a:tcPr>
                </a:tc>
                <a:tc>
                  <a:txBody>
                    <a:bodyPr wrap="square"/>
                    <a:lstStyle/>
                    <a:p>
                      <a:pPr algn="l"/>
                    </a:p>
                  </a:txBody>
                  <a:tcPr marL="73152" marR="73152" marT="36576" marB="36576" anchor="ctr">
                    <a:lnL w="9525" cap="flat" cmpd="sng" algn="ctr">
                      <a:solidFill>
                        <a:srgbClr val="BFBFBF"/>
                      </a:solidFill>
                      <a:prstDash val="solid"/>
                    </a:lnL>
                    <a:lnR w="9525" cap="flat" cmpd="sng" algn="ctr">
                      <a:solidFill>
                        <a:srgbClr val="BFBFBF"/>
                      </a:solidFill>
                      <a:prstDash val="solid"/>
                    </a:lnR>
                    <a:lnT w="9525" cap="flat" cmpd="sng" algn="ctr">
                      <a:solidFill>
                        <a:srgbClr val="BFBFBF"/>
                      </a:solidFill>
                      <a:prstDash val="solid"/>
                    </a:lnT>
                    <a:lnB w="9525" cap="flat" cmpd="sng" algn="ctr">
                      <a:solidFill>
                        <a:srgbClr val="BFBFBF"/>
                      </a:solidFill>
                      <a:prstDash val="solid"/>
                    </a:lnB>
                    <a:solidFill>
                      <a:srgbClr val="FFFFFF"/>
                    </a:solidFill>
                  </a:tcPr>
                </a:tc>
                <a:tc>
                  <a:txBody>
                    <a:bodyPr wrap="square"/>
                    <a:lstStyle/>
                    <a:p>
                      <a:pPr algn="l"/>
                    </a:p>
                  </a:txBody>
                  <a:tcPr marL="73152" marR="73152" marT="36576" marB="36576" anchor="ctr">
                    <a:lnL w="9525" cap="flat" cmpd="sng" algn="ctr">
                      <a:solidFill>
                        <a:srgbClr val="BFBFBF"/>
                      </a:solidFill>
                      <a:prstDash val="solid"/>
                    </a:lnL>
                    <a:lnR w="9525" cap="flat" cmpd="sng" algn="ctr">
                      <a:solidFill>
                        <a:srgbClr val="BFBFBF"/>
                      </a:solidFill>
                      <a:prstDash val="solid"/>
                    </a:lnR>
                    <a:lnT w="9525" cap="flat" cmpd="sng" algn="ctr">
                      <a:solidFill>
                        <a:srgbClr val="BFBFBF"/>
                      </a:solidFill>
                      <a:prstDash val="solid"/>
                    </a:lnT>
                    <a:lnB w="9525" cap="flat" cmpd="sng" algn="ctr">
                      <a:solidFill>
                        <a:srgbClr val="BFBFBF"/>
                      </a:solidFill>
                      <a:prstDash val="solid"/>
                    </a:lnB>
                    <a:solidFill>
                      <a:srgbClr val="FFFFFF"/>
                    </a:solidFill>
                  </a:tcPr>
                </a:tc>
                <a:tc>
                  <a:txBody>
                    <a:bodyPr wrap="square"/>
                    <a:lstStyle/>
                    <a:p>
                      <a:pPr algn="l"/>
                    </a:p>
                  </a:txBody>
                  <a:tcPr marL="73152" marR="73152" marT="36576" marB="36576" anchor="ctr">
                    <a:lnL w="9525" cap="flat" cmpd="sng" algn="ctr">
                      <a:solidFill>
                        <a:srgbClr val="BFBFBF"/>
                      </a:solidFill>
                      <a:prstDash val="solid"/>
                    </a:lnL>
                    <a:lnR w="9525" cap="flat" cmpd="sng" algn="ctr">
                      <a:solidFill>
                        <a:srgbClr val="BFBFBF"/>
                      </a:solidFill>
                      <a:prstDash val="solid"/>
                    </a:lnR>
                    <a:lnT w="9525" cap="flat" cmpd="sng" algn="ctr">
                      <a:solidFill>
                        <a:srgbClr val="BFBFBF"/>
                      </a:solidFill>
                      <a:prstDash val="solid"/>
                    </a:lnT>
                    <a:lnB w="9525" cap="flat" cmpd="sng" algn="ctr">
                      <a:solidFill>
                        <a:srgbClr val="BFBFBF"/>
                      </a:solidFill>
                      <a:prstDash val="solid"/>
                    </a:lnB>
                    <a:solidFill>
                      <a:srgbClr val="FFFFFF"/>
                    </a:solidFill>
                  </a:tcPr>
                </a:tc>
                <a:tc>
                  <a:txBody>
                    <a:bodyPr wrap="square"/>
                    <a:lstStyle/>
                    <a:p>
                      <a:pPr algn="l"/>
                    </a:p>
                  </a:txBody>
                  <a:tcPr marL="73152" marR="73152" marT="36576" marB="36576" anchor="ctr">
                    <a:lnL w="9525" cap="flat" cmpd="sng" algn="ctr">
                      <a:solidFill>
                        <a:srgbClr val="BFBFBF"/>
                      </a:solidFill>
                      <a:prstDash val="solid"/>
                    </a:lnL>
                    <a:lnR w="9525" cap="flat" cmpd="sng" algn="ctr">
                      <a:solidFill>
                        <a:srgbClr val="BFBFBF"/>
                      </a:solidFill>
                      <a:prstDash val="solid"/>
                    </a:lnR>
                    <a:lnT w="9525" cap="flat" cmpd="sng" algn="ctr">
                      <a:solidFill>
                        <a:srgbClr val="BFBFBF"/>
                      </a:solidFill>
                      <a:prstDash val="solid"/>
                    </a:lnT>
                    <a:lnB w="9525" cap="flat" cmpd="sng" algn="ctr">
                      <a:solidFill>
                        <a:srgbClr val="BFBFBF"/>
                      </a:solidFill>
                      <a:prstDash val="solid"/>
                    </a:lnB>
                    <a:solidFill>
                      <a:srgbClr val="FFFFFF"/>
                    </a:solidFill>
                  </a:tcPr>
                </a:tc>
                <a:tc>
                  <a:txBody>
                    <a:bodyPr wrap="square"/>
                    <a:lstStyle/>
                    <a:p>
                      <a:pPr algn="l"/>
                    </a:p>
                  </a:txBody>
                  <a:tcPr marL="73152" marR="73152" marT="36576" marB="36576" anchor="ctr">
                    <a:lnL w="9525" cap="flat" cmpd="sng" algn="ctr">
                      <a:solidFill>
                        <a:srgbClr val="BFBFBF"/>
                      </a:solidFill>
                      <a:prstDash val="solid"/>
                    </a:lnL>
                    <a:lnR w="9525" cap="flat" cmpd="sng" algn="ctr">
                      <a:solidFill>
                        <a:srgbClr val="BFBFBF"/>
                      </a:solidFill>
                      <a:prstDash val="solid"/>
                    </a:lnR>
                    <a:lnT w="9525" cap="flat" cmpd="sng" algn="ctr">
                      <a:solidFill>
                        <a:srgbClr val="BFBFBF"/>
                      </a:solidFill>
                      <a:prstDash val="solid"/>
                    </a:lnT>
                    <a:lnB w="9525" cap="flat" cmpd="sng" algn="ctr">
                      <a:solidFill>
                        <a:srgbClr val="BFBFBF"/>
                      </a:solidFill>
                      <a:prstDash val="solid"/>
                    </a:lnB>
                    <a:solidFill>
                      <a:srgbClr val="FFFFFF"/>
                    </a:solidFill>
                  </a:tcPr>
                </a:tc>
              </a:tr>
            </a:tbl>
          </a:graphicData>
        </a:graphic>
      </p:graphicFrame>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548640" y="320040"/>
            <a:ext cx="11064240" cy="868680"/>
          </a:xfrm>
        </p:spPr>
        <p:txBody>
          <a:bodyPr anchor="ctr" wrap="square"/>
          <a:lstStyle/>
          <a:p>
            <a:pPr algn="l"/>
            <a:r>
              <a:rPr sz="2800" b="1">
                <a:solidFill>
                  <a:srgbClr val="0A0D0F"/>
                </a:solidFill>
                <a:latin typeface="Calibri"/>
              </a:rPr>
              <a:t>Appendix: assumptions, open questions and sources</a:t>
            </a:r>
          </a:p>
        </p:txBody>
      </p:sp>
      <p:sp>
        <p:nvSpPr>
          <p:cNvPr id="3" name="Title rule"/>
          <p:cNvSpPr/>
          <p:nvPr/>
        </p:nvSpPr>
        <p:spPr>
          <a:xfrm>
            <a:off x="548640" y="1207008"/>
            <a:ext cx="11091672" cy="36576"/>
          </a:xfrm>
          <a:prstGeom prst="rect">
            <a:avLst/>
          </a:prstGeom>
          <a:solidFill>
            <a:srgbClr val="00C2C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mplate footer"/>
          <p:cNvSpPr txBox="1"/>
          <p:nvPr/>
        </p:nvSpPr>
        <p:spPr>
          <a:xfrm>
            <a:off x="548640" y="6419088"/>
            <a:ext cx="9601200" cy="274320"/>
          </a:xfrm>
          <a:prstGeom prst="rect">
            <a:avLst/>
          </a:prstGeom>
          <a:noFill/>
        </p:spPr>
        <p:txBody>
          <a:bodyPr wrap="none">
            <a:spAutoFit/>
          </a:bodyPr>
          <a:lstStyle/>
          <a:p>
            <a:r>
              <a:rPr sz="900">
                <a:solidFill>
                  <a:srgbClr val="595959"/>
                </a:solidFill>
                <a:latin typeface="Calibri"/>
              </a:rPr>
              <a:t>Free template from ForwarD²eployed · forwardeployed.work/templates/swot-analysis-template</a:t>
            </a:r>
          </a:p>
        </p:txBody>
      </p:sp>
      <p:sp>
        <p:nvSpPr>
          <p:cNvPr id="5" name="Slide number"/>
          <p:cNvSpPr txBox="1"/>
          <p:nvPr/>
        </p:nvSpPr>
        <p:spPr>
          <a:xfrm>
            <a:off x="10698480" y="6419088"/>
            <a:ext cx="941832" cy="274320"/>
          </a:xfrm>
          <a:prstGeom prst="rect">
            <a:avLst/>
          </a:prstGeom>
          <a:noFill/>
        </p:spPr>
        <p:txBody>
          <a:bodyPr wrap="none">
            <a:spAutoFit/>
          </a:bodyPr>
          <a:lstStyle/>
          <a:p>
            <a:pPr algn="r"/>
            <a:fld id="{B6F15528-21DE-4FAA-801E-634DDDAF4B2B}" type="slidenum">
              <a:rPr lang="en-US" sz="900">
                <a:solidFill>
                  <a:srgbClr val="595959"/>
                </a:solidFill>
              </a:rPr>
              <a:t>‹#›</a:t>
            </a:fld>
          </a:p>
        </p:txBody>
      </p:sp>
      <p:sp>
        <p:nvSpPr>
          <p:cNvPr id="6" name="Assumptions"/>
          <p:cNvSpPr txBox="1"/>
          <p:nvPr/>
        </p:nvSpPr>
        <p:spPr>
          <a:xfrm>
            <a:off x="548640" y="1554480"/>
            <a:ext cx="5394960" cy="4389120"/>
          </a:xfrm>
          <a:prstGeom prst="rect">
            <a:avLst/>
          </a:prstGeom>
          <a:noFill/>
        </p:spPr>
        <p:txBody>
          <a:bodyPr wrap="square" anchor="t" lIns="109728" rIns="109728" tIns="73152" bIns="73152">
            <a:spAutoFit/>
          </a:bodyPr>
          <a:lstStyle/>
          <a:p>
            <a:pPr>
              <a:spcAft>
                <a:spcPts val="600"/>
              </a:spcAft>
            </a:pPr>
            <a:r>
              <a:rPr sz="1600" b="0" i="0">
                <a:solidFill>
                  <a:srgbClr val="0A0D0F"/>
                </a:solidFill>
                <a:latin typeface="Calibri"/>
              </a:rPr>
              <a:t>Assumptions</a:t>
            </a:r>
          </a:p>
          <a:p>
            <a:pPr>
              <a:spcAft>
                <a:spcPts val="600"/>
              </a:spcAft>
            </a:pPr>
            <a:r>
              <a:rPr sz="1600" b="0" i="1">
                <a:solidFill>
                  <a:srgbClr val="1F4E79"/>
                </a:solidFill>
                <a:latin typeface="Calibri"/>
              </a:rPr>
              <a:t>[An assumption this analysis rests on, and how you could test it]</a:t>
            </a:r>
          </a:p>
          <a:p>
            <a:pPr>
              <a:spcAft>
                <a:spcPts val="600"/>
              </a:spcAft>
            </a:pPr>
            <a:r>
              <a:rPr sz="1600" b="0" i="1">
                <a:solidFill>
                  <a:srgbClr val="1F4E79"/>
                </a:solidFill>
                <a:latin typeface="Calibri"/>
              </a:rPr>
              <a:t>[A second assumption]</a:t>
            </a:r>
          </a:p>
        </p:txBody>
      </p:sp>
      <p:sp>
        <p:nvSpPr>
          <p:cNvPr id="7" name="Open questions and sources"/>
          <p:cNvSpPr txBox="1"/>
          <p:nvPr/>
        </p:nvSpPr>
        <p:spPr>
          <a:xfrm>
            <a:off x="6217920" y="1554480"/>
            <a:ext cx="5422392" cy="4389120"/>
          </a:xfrm>
          <a:prstGeom prst="rect">
            <a:avLst/>
          </a:prstGeom>
          <a:noFill/>
        </p:spPr>
        <p:txBody>
          <a:bodyPr wrap="square" anchor="t" lIns="109728" rIns="109728" tIns="73152" bIns="73152">
            <a:spAutoFit/>
          </a:bodyPr>
          <a:lstStyle/>
          <a:p>
            <a:pPr>
              <a:spcAft>
                <a:spcPts val="600"/>
              </a:spcAft>
            </a:pPr>
            <a:r>
              <a:rPr sz="1600" b="0" i="0">
                <a:solidFill>
                  <a:srgbClr val="0A0D0F"/>
                </a:solidFill>
                <a:latin typeface="Calibri"/>
              </a:rPr>
              <a:t>Open questions and sources</a:t>
            </a:r>
          </a:p>
          <a:p>
            <a:pPr>
              <a:spcAft>
                <a:spcPts val="600"/>
              </a:spcAft>
            </a:pPr>
            <a:r>
              <a:rPr sz="1600" b="0" i="1">
                <a:solidFill>
                  <a:srgbClr val="1F4E79"/>
                </a:solidFill>
                <a:latin typeface="Calibri"/>
              </a:rPr>
              <a:t>[A question you could not answer yet, and who could]</a:t>
            </a:r>
          </a:p>
          <a:p>
            <a:pPr>
              <a:spcAft>
                <a:spcPts val="600"/>
              </a:spcAft>
            </a:pPr>
            <a:r>
              <a:rPr sz="1600" b="0" i="1">
                <a:solidFill>
                  <a:srgbClr val="1F4E79"/>
                </a:solidFill>
                <a:latin typeface="Calibri"/>
              </a:rPr>
              <a:t>[A source, with date and link]</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SWOT analysis</dc:title>
  <dc:subject>Strengths, weaknesses, opportunities and threats</dc:subject>
  <dc:creator>ForwarD²eployed editorial</dc:creator>
  <cp:keywords>template; free; forwardeployed.work</cp:keywords>
  <dc:description>Free to use and adapt for your own work. If you publish or share it, a link back is appreciated.</dc:description>
  <cp:lastModifiedBy>ForwarD²eployed editorial</cp:lastModifiedBy>
  <cp:revision>1</cp:revision>
  <dcterms:created xsi:type="dcterms:W3CDTF">2026-10-05T12:00:00Z</dcterms:created>
  <dcterms:modified xsi:type="dcterms:W3CDTF">2026-10-05T12:00:00Z</dcterms:modified>
  <cp:category/>
  <dc:language>en-US</dc:language>
</cp:coreProperties>
</file>